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4" r:id="rId2"/>
    <p:sldId id="258" r:id="rId3"/>
    <p:sldId id="289" r:id="rId4"/>
    <p:sldId id="281" r:id="rId5"/>
    <p:sldId id="259" r:id="rId6"/>
    <p:sldId id="260" r:id="rId7"/>
    <p:sldId id="270" r:id="rId8"/>
    <p:sldId id="282" r:id="rId9"/>
    <p:sldId id="283" r:id="rId10"/>
    <p:sldId id="263" r:id="rId11"/>
    <p:sldId id="271" r:id="rId12"/>
    <p:sldId id="261" r:id="rId13"/>
    <p:sldId id="262" r:id="rId14"/>
    <p:sldId id="265" r:id="rId15"/>
    <p:sldId id="266" r:id="rId16"/>
    <p:sldId id="267" r:id="rId17"/>
    <p:sldId id="268" r:id="rId18"/>
    <p:sldId id="272" r:id="rId19"/>
    <p:sldId id="273" r:id="rId20"/>
    <p:sldId id="277" r:id="rId21"/>
    <p:sldId id="278" r:id="rId22"/>
    <p:sldId id="284" r:id="rId23"/>
    <p:sldId id="276" r:id="rId24"/>
    <p:sldId id="287" r:id="rId25"/>
    <p:sldId id="280" r:id="rId26"/>
    <p:sldId id="286" r:id="rId27"/>
    <p:sldId id="285" r:id="rId28"/>
    <p:sldId id="288" r:id="rId29"/>
    <p:sldId id="279" r:id="rId30"/>
    <p:sldId id="274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D9C4-20B6-478A-8919-83A83D2CCF39}" type="datetimeFigureOut">
              <a:rPr lang="en-US" smtClean="0"/>
              <a:t>6/18/2016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ECD4B-D8D0-4586-8D59-09C19188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2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CD4B-D8D0-4586-8D59-09C19188C4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7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ECD4B-D8D0-4586-8D59-09C19188C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7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6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3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5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2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6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6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0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6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E3C8ABA-E1B2-401A-92BD-A168DD28E612}" type="datetimeFigureOut">
              <a:rPr lang="en-US" smtClean="0">
                <a:solidFill>
                  <a:srgbClr val="FFFFFF"/>
                </a:solidFill>
              </a:rPr>
              <a:pPr/>
              <a:t>6/18/2016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0F17ABC-6C5A-497C-90F5-C1B2AFC8366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94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MIfkf1adtg&amp;list=RDuMIfkf1adt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hyperlink" Target="http://www.billtroxler.com/uploads/4/7/5/1/47511889/22.2_gypsy_meghan.pdf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hyperlink" Target="http://www.billtroxler.com/uploads/4/7/5/1/47511889/23.2_chicago_reel.pdf" TargetMode="External"/><Relationship Id="rId4" Type="http://schemas.openxmlformats.org/officeDocument/2006/relationships/hyperlink" Target="https://www.youtube.com/watch?v=8nXGphntnZ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0EkURtpyR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mp3"/><Relationship Id="rId7" Type="http://schemas.openxmlformats.org/officeDocument/2006/relationships/hyperlink" Target="https://soundcloud.com/bill-troxler/ash-wednesday" TargetMode="Externa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soundcloud.com/bill-troxler/storm-section-1" TargetMode="External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6.mp3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_EhDzd0NX4&amp;list=RDuMIfkf1adtg&amp;index=2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_EhDzd0NX4&amp;list=RDuMIfkf1adtg&amp;index=2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troxler.com/uploads/4/7/5/1/47511889/15.1_on_top_of_old_smokey.pdf" TargetMode="External"/><Relationship Id="rId2" Type="http://schemas.openxmlformats.org/officeDocument/2006/relationships/hyperlink" Target="http://www.billtroxler.com/uploads/4/7/5/1/47511889/14.1_modes_within_the_key_signature_of_g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Edwti6EaJc&amp;index=4&amp;list=RDuMIfkf1adt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RWlbNHQIiA&amp;index=5&amp;list=RDuMIfkf1adt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bill-troxler/marrianne-mr-jones-160223m" TargetMode="External"/><Relationship Id="rId2" Type="http://schemas.openxmlformats.org/officeDocument/2006/relationships/hyperlink" Target="https://www.youtube.com/watch?v=gvsuzlg9IGw&amp;index=17&amp;list=PLJTWoPGfHxQH5zdZN6UlMPwZerVApkqmk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ltroxler.com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lltroxler.com/uploads/4/7/5/1/47511889/4_-_scales_and_keys1.pdf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troxler.com/uploads/4/7/5/1/47511889/17.1_circle_of_5ths.pdf" TargetMode="External"/><Relationship Id="rId2" Type="http://schemas.openxmlformats.org/officeDocument/2006/relationships/hyperlink" Target="http://www.billtroxler.com/uploads/4/7/5/1/47511889/7_-_chord_progressions_and_the_circle_of_5ths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02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Understanding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t</a:t>
            </a:r>
            <a:r>
              <a:rPr lang="en-US" sz="3600" dirty="0" smtClean="0">
                <a:solidFill>
                  <a:srgbClr val="FFFF00"/>
                </a:solidFill>
              </a:rPr>
              <a:t>he</a:t>
            </a:r>
          </a:p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Modes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none" dirty="0" smtClean="0"/>
              <a:t>Names of the Modes</a:t>
            </a:r>
            <a:endParaRPr lang="en-US" sz="40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rgbClr val="FFFF00"/>
                </a:solidFill>
              </a:rPr>
              <a:t>Ionian</a:t>
            </a:r>
            <a:endParaRPr lang="en-US" sz="4000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981200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Dorian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673025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6"/>
            <a:r>
              <a:rPr lang="en-US" sz="3200" dirty="0" smtClean="0">
                <a:solidFill>
                  <a:srgbClr val="0070C0"/>
                </a:solidFill>
              </a:rPr>
              <a:t>Locrian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514600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Phrygian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0480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Lydian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7149" y="3581400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Mixolydian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4139625"/>
            <a:ext cx="139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Aeolian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28873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FF00"/>
                </a:solidFill>
              </a:rPr>
              <a:t>I 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D</a:t>
            </a:r>
            <a:r>
              <a:rPr lang="en-US" sz="3200" i="1" dirty="0" smtClean="0"/>
              <a:t>on’t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Particularly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L</a:t>
            </a:r>
            <a:r>
              <a:rPr lang="en-US" sz="3200" i="1" dirty="0" smtClean="0"/>
              <a:t>ike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M</a:t>
            </a:r>
            <a:r>
              <a:rPr lang="en-US" sz="3200" i="1" dirty="0" smtClean="0"/>
              <a:t>y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A</a:t>
            </a:r>
            <a:r>
              <a:rPr lang="en-US" sz="3200" i="1" dirty="0" smtClean="0"/>
              <a:t>unt’s</a:t>
            </a:r>
            <a:r>
              <a:rPr lang="en-US" sz="4000" i="1" dirty="0" smtClean="0"/>
              <a:t> </a:t>
            </a:r>
            <a:r>
              <a:rPr lang="en-US" sz="4000" i="1" dirty="0" smtClean="0">
                <a:solidFill>
                  <a:srgbClr val="FFFF00"/>
                </a:solidFill>
              </a:rPr>
              <a:t>L</a:t>
            </a:r>
            <a:r>
              <a:rPr lang="en-US" sz="3200" i="1" dirty="0" smtClean="0"/>
              <a:t>over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2354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4740" y="2572434"/>
            <a:ext cx="6312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Ben Levin on Modes 1/3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115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sz="3400" cap="none" dirty="0" smtClean="0"/>
              <a:t>Ionian Mode</a:t>
            </a:r>
            <a:endParaRPr lang="en-US" sz="3400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71998"/>
              </p:ext>
            </p:extLst>
          </p:nvPr>
        </p:nvGraphicFramePr>
        <p:xfrm>
          <a:off x="457200" y="1295400"/>
          <a:ext cx="8153399" cy="35966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0561"/>
                <a:gridCol w="372399"/>
                <a:gridCol w="704516"/>
                <a:gridCol w="336591"/>
                <a:gridCol w="704516"/>
                <a:gridCol w="416264"/>
                <a:gridCol w="509363"/>
                <a:gridCol w="327640"/>
                <a:gridCol w="704516"/>
                <a:gridCol w="363447"/>
                <a:gridCol w="704516"/>
                <a:gridCol w="334801"/>
                <a:gridCol w="704516"/>
                <a:gridCol w="334801"/>
                <a:gridCol w="734952"/>
              </a:tblGrid>
              <a:tr h="7127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Tone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27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Step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128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Solfege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do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re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me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fa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so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la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</a:rPr>
                        <a:t>ti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53017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1  of Ionian Mode - Visitors</a:t>
            </a:r>
            <a:endParaRPr lang="en-US" dirty="0"/>
          </a:p>
        </p:txBody>
      </p:sp>
      <p:pic>
        <p:nvPicPr>
          <p:cNvPr id="6" name="Visitors 160302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3017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924800" cy="1143000"/>
          </a:xfrm>
        </p:spPr>
        <p:txBody>
          <a:bodyPr/>
          <a:lstStyle/>
          <a:p>
            <a:r>
              <a:rPr lang="en-US" cap="none" dirty="0" smtClean="0"/>
              <a:t>Dorian Mode</a:t>
            </a:r>
            <a:endParaRPr lang="en-US" cap="non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68375"/>
              </p:ext>
            </p:extLst>
          </p:nvPr>
        </p:nvGraphicFramePr>
        <p:xfrm>
          <a:off x="685800" y="1219200"/>
          <a:ext cx="7924802" cy="3855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8200"/>
                <a:gridCol w="442219"/>
                <a:gridCol w="624581"/>
                <a:gridCol w="457200"/>
                <a:gridCol w="457200"/>
                <a:gridCol w="381000"/>
                <a:gridCol w="609600"/>
                <a:gridCol w="457200"/>
                <a:gridCol w="609600"/>
                <a:gridCol w="457200"/>
                <a:gridCol w="609600"/>
                <a:gridCol w="381000"/>
                <a:gridCol w="457200"/>
                <a:gridCol w="457200"/>
                <a:gridCol w="685802"/>
              </a:tblGrid>
              <a:tr h="9432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Tone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1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Step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b="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4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FFFF00"/>
                          </a:solidFill>
                          <a:effectLst/>
                        </a:rPr>
                        <a:t>Solfege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</a:rPr>
                        <a:t>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me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fa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so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la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ti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do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559758"/>
            <a:ext cx="399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of Dorian Mode – The Beach at Dusk</a:t>
            </a:r>
            <a:endParaRPr lang="en-US" dirty="0"/>
          </a:p>
        </p:txBody>
      </p:sp>
      <p:pic>
        <p:nvPicPr>
          <p:cNvPr id="4" name="Beach at Dusk 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8800" y="55189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073"/>
            <a:ext cx="7924800" cy="1143000"/>
          </a:xfrm>
        </p:spPr>
        <p:txBody>
          <a:bodyPr/>
          <a:lstStyle/>
          <a:p>
            <a:r>
              <a:rPr lang="en-US" cap="none" dirty="0" smtClean="0"/>
              <a:t>Phrygian Mode</a:t>
            </a:r>
            <a:endParaRPr lang="en-US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243482"/>
              </p:ext>
            </p:extLst>
          </p:nvPr>
        </p:nvGraphicFramePr>
        <p:xfrm>
          <a:off x="228600" y="1219200"/>
          <a:ext cx="8686801" cy="44452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19200"/>
                <a:gridCol w="457200"/>
                <a:gridCol w="452957"/>
                <a:gridCol w="466661"/>
                <a:gridCol w="689621"/>
                <a:gridCol w="399253"/>
                <a:gridCol w="689621"/>
                <a:gridCol w="399253"/>
                <a:gridCol w="728508"/>
                <a:gridCol w="552214"/>
                <a:gridCol w="536660"/>
                <a:gridCol w="419252"/>
                <a:gridCol w="685800"/>
                <a:gridCol w="381000"/>
                <a:gridCol w="609601"/>
              </a:tblGrid>
              <a:tr h="9763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Solfege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+mn-ea"/>
                        </a:rPr>
                        <a:t>me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+mn-ea"/>
                        </a:rPr>
                        <a:t>fa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+mn-ea"/>
                        </a:rPr>
                        <a:t>so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+mn-ea"/>
                        </a:rPr>
                        <a:t>la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 smtClean="0">
                          <a:effectLst/>
                          <a:latin typeface="+mn-lt"/>
                          <a:ea typeface="+mn-ea"/>
                        </a:rPr>
                        <a:t>ti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+mn-ea"/>
                        </a:rPr>
                        <a:t>do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+mn-lt"/>
                          <a:ea typeface="+mn-ea"/>
                        </a:rPr>
                        <a:t>re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8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E-Phrygian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8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B-Phrygian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F#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65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F#-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</a:rPr>
                        <a:t>Phrygian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F#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C#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8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Step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half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whole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whole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whole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half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whole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whole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618386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Phrygian Mode</a:t>
            </a:r>
            <a:endParaRPr lang="en-US" dirty="0"/>
          </a:p>
        </p:txBody>
      </p:sp>
      <p:pic>
        <p:nvPicPr>
          <p:cNvPr id="5" name="Gypsy Megh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6165334"/>
            <a:ext cx="4064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6183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Gypsy Meghan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Lydian Mode</a:t>
            </a:r>
            <a:br>
              <a:rPr lang="en-US" cap="none" dirty="0" smtClean="0"/>
            </a:br>
            <a:endParaRPr lang="en-US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18298"/>
              </p:ext>
            </p:extLst>
          </p:nvPr>
        </p:nvGraphicFramePr>
        <p:xfrm>
          <a:off x="304799" y="990600"/>
          <a:ext cx="8610600" cy="51226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6325"/>
                <a:gridCol w="580015"/>
                <a:gridCol w="605742"/>
                <a:gridCol w="481119"/>
                <a:gridCol w="578931"/>
                <a:gridCol w="418973"/>
                <a:gridCol w="671364"/>
                <a:gridCol w="464332"/>
                <a:gridCol w="413994"/>
                <a:gridCol w="605742"/>
                <a:gridCol w="673888"/>
                <a:gridCol w="439976"/>
                <a:gridCol w="609600"/>
                <a:gridCol w="533400"/>
                <a:gridCol w="457199"/>
              </a:tblGrid>
              <a:tr h="996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Solfege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fa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so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la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ti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do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re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me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96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F-Lydian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96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G-Lydian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C#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F#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96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C-Lydian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F#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51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Step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6324600"/>
            <a:ext cx="2119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Sample 1 Lydian Mode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6324600"/>
            <a:ext cx="347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Sample 2 Lydian Mode -  Chicago Reel</a:t>
            </a:r>
            <a:endParaRPr lang="en-US" dirty="0" smtClean="0"/>
          </a:p>
        </p:txBody>
      </p:sp>
      <p:pic>
        <p:nvPicPr>
          <p:cNvPr id="7" name="Chicago Re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4800" y="62835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85"/>
            <a:ext cx="7924800" cy="1143000"/>
          </a:xfrm>
        </p:spPr>
        <p:txBody>
          <a:bodyPr/>
          <a:lstStyle/>
          <a:p>
            <a:r>
              <a:rPr lang="en-US" cap="none" dirty="0" err="1" smtClean="0"/>
              <a:t>Mixolydian</a:t>
            </a:r>
            <a:r>
              <a:rPr lang="en-US" cap="none" dirty="0" smtClean="0"/>
              <a:t> Mode</a:t>
            </a:r>
            <a:endParaRPr lang="en-US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1621"/>
              </p:ext>
            </p:extLst>
          </p:nvPr>
        </p:nvGraphicFramePr>
        <p:xfrm>
          <a:off x="533398" y="1523998"/>
          <a:ext cx="8229603" cy="47244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4920"/>
                <a:gridCol w="450937"/>
                <a:gridCol w="601250"/>
                <a:gridCol w="450937"/>
                <a:gridCol w="601250"/>
                <a:gridCol w="450937"/>
                <a:gridCol w="601250"/>
                <a:gridCol w="450937"/>
                <a:gridCol w="561584"/>
                <a:gridCol w="457200"/>
                <a:gridCol w="609600"/>
                <a:gridCol w="381000"/>
                <a:gridCol w="433192"/>
                <a:gridCol w="413359"/>
                <a:gridCol w="601250"/>
              </a:tblGrid>
              <a:tr h="1367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Solfege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so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la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ti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</a:rPr>
                        <a:t>o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re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mi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fa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8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G-Mixolydian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lang="en-US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8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D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-</a:t>
                      </a: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Mixolydian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F#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189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Step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8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6336268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Sample </a:t>
            </a:r>
            <a:r>
              <a:rPr lang="en-US" dirty="0" err="1" smtClean="0">
                <a:hlinkClick r:id="rId2"/>
              </a:rPr>
              <a:t>Mixolydian</a:t>
            </a:r>
            <a:r>
              <a:rPr lang="en-US" dirty="0" smtClean="0">
                <a:hlinkClick r:id="rId2"/>
              </a:rPr>
              <a:t>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924800" cy="1143000"/>
          </a:xfrm>
        </p:spPr>
        <p:txBody>
          <a:bodyPr/>
          <a:lstStyle/>
          <a:p>
            <a:r>
              <a:rPr lang="en-US" cap="none" dirty="0" smtClean="0"/>
              <a:t>Aeolian Mode</a:t>
            </a:r>
            <a:endParaRPr lang="en-US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35615"/>
              </p:ext>
            </p:extLst>
          </p:nvPr>
        </p:nvGraphicFramePr>
        <p:xfrm>
          <a:off x="304800" y="838200"/>
          <a:ext cx="8458199" cy="41491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6855"/>
                <a:gridCol w="458209"/>
                <a:gridCol w="667797"/>
                <a:gridCol w="458209"/>
                <a:gridCol w="448874"/>
                <a:gridCol w="458209"/>
                <a:gridCol w="610946"/>
                <a:gridCol w="407216"/>
                <a:gridCol w="661939"/>
                <a:gridCol w="458209"/>
                <a:gridCol w="458209"/>
                <a:gridCol w="458209"/>
                <a:gridCol w="658464"/>
                <a:gridCol w="420024"/>
                <a:gridCol w="706830"/>
              </a:tblGrid>
              <a:tr h="873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Solfege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</a:rPr>
                        <a:t>la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</a:rPr>
                        <a:t>ti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do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re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me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fa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so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4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A-Aeolian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4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E-Aeolian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F#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4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B-Aeolian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0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C#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F#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49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Step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half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whole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5345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Sample 1 Aeolian Mode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533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Sample 2 Aeolian Mode</a:t>
            </a:r>
            <a:endParaRPr lang="en-US" dirty="0"/>
          </a:p>
        </p:txBody>
      </p:sp>
      <p:pic>
        <p:nvPicPr>
          <p:cNvPr id="6" name="Storm Section 1 03 07 120bpm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5345668"/>
            <a:ext cx="406400" cy="406400"/>
          </a:xfrm>
          <a:prstGeom prst="rect">
            <a:avLst/>
          </a:prstGeom>
        </p:spPr>
      </p:pic>
      <p:pic>
        <p:nvPicPr>
          <p:cNvPr id="7" name="Ash Wednesday 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53879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0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551837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>
                <a:solidFill>
                  <a:srgbClr val="FFFFFF"/>
                </a:solidFill>
                <a:hlinkClick r:id="rId2"/>
              </a:rPr>
              <a:t>Ben Levin on Modes </a:t>
            </a:r>
            <a:r>
              <a:rPr lang="en-US" sz="5400" dirty="0" smtClean="0">
                <a:solidFill>
                  <a:srgbClr val="FFFFFF"/>
                </a:solidFill>
                <a:hlinkClick r:id="rId2"/>
              </a:rPr>
              <a:t>2/3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2722008"/>
            <a:ext cx="571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hlinkClick r:id="rId2"/>
              </a:rPr>
              <a:t>Ben Levin on Modes 3/3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422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75" y="152400"/>
            <a:ext cx="7467600" cy="707886"/>
          </a:xfrm>
        </p:spPr>
        <p:txBody>
          <a:bodyPr/>
          <a:lstStyle/>
          <a:p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Road Map for the Week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72453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Tuesday</a:t>
            </a:r>
          </a:p>
          <a:p>
            <a:pPr>
              <a:buClr>
                <a:srgbClr val="000066"/>
              </a:buClr>
            </a:pPr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All the modes – how to identify them – what to call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991" y="818346"/>
            <a:ext cx="7249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Monday</a:t>
            </a:r>
          </a:p>
          <a:p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Hear the modes – how scales work – 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w</a:t>
            </a:r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here modes come from</a:t>
            </a:r>
            <a:endParaRPr lang="en-US" sz="2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853" y="2720968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Wednesday</a:t>
            </a:r>
          </a:p>
          <a:p>
            <a:pPr>
              <a:buClr>
                <a:srgbClr val="000066"/>
              </a:buClr>
            </a:pPr>
            <a:r>
              <a:rPr lang="en-US" sz="2400" dirty="0" smtClean="0">
                <a:solidFill>
                  <a:srgbClr val="7030A0"/>
                </a:solidFill>
              </a:rPr>
              <a:t>Choosing chords for each mode -  Part I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53" y="3827475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Thursday</a:t>
            </a:r>
          </a:p>
          <a:p>
            <a:pPr>
              <a:buClr>
                <a:srgbClr val="000066"/>
              </a:buClr>
            </a:pPr>
            <a:r>
              <a:rPr lang="en-US" sz="2400" dirty="0">
                <a:solidFill>
                  <a:srgbClr val="7030A0"/>
                </a:solidFill>
              </a:rPr>
              <a:t>Choosing chords for each </a:t>
            </a:r>
            <a:r>
              <a:rPr lang="en-US" sz="2400" dirty="0" smtClean="0">
                <a:solidFill>
                  <a:srgbClr val="7030A0"/>
                </a:solidFill>
              </a:rPr>
              <a:t>mode – Part II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901" y="4933982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cs typeface="Arial" panose="020B0604020202020204" pitchFamily="34" charset="0"/>
              </a:rPr>
              <a:t>Friday</a:t>
            </a:r>
          </a:p>
          <a:p>
            <a:pPr>
              <a:buClr>
                <a:srgbClr val="000066"/>
              </a:buClr>
            </a:pPr>
            <a:r>
              <a:rPr lang="en-US" sz="2400" dirty="0" smtClean="0">
                <a:solidFill>
                  <a:srgbClr val="7030A0"/>
                </a:solidFill>
              </a:rPr>
              <a:t>Mixed Mode Music -  - Inter-Modal Music - Wrap up &amp; Review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Altered Tones – another way of thinking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22595"/>
              </p:ext>
            </p:extLst>
          </p:nvPr>
        </p:nvGraphicFramePr>
        <p:xfrm>
          <a:off x="914400" y="1676403"/>
          <a:ext cx="7239001" cy="3962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6154"/>
                <a:gridCol w="1856154"/>
                <a:gridCol w="3526693"/>
              </a:tblGrid>
              <a:tr h="822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G-Ionian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G-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</a:rPr>
                        <a:t>Mixolydian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Tones Altered from Ionian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Scale that Names the Mode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G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A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A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B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C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C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D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D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E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8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F#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F-natural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Flatten the 7th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2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57200"/>
            <a:ext cx="7924800" cy="1143000"/>
          </a:xfrm>
        </p:spPr>
        <p:txBody>
          <a:bodyPr/>
          <a:lstStyle/>
          <a:p>
            <a:pPr algn="ctr"/>
            <a:r>
              <a:rPr lang="en-US" cap="none" dirty="0" smtClean="0"/>
              <a:t>The Circle of 5ths – Altered Tones - Modes</a:t>
            </a:r>
            <a:endParaRPr lang="en-US" cap="non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59375"/>
              </p:ext>
            </p:extLst>
          </p:nvPr>
        </p:nvGraphicFramePr>
        <p:xfrm>
          <a:off x="1752600" y="670560"/>
          <a:ext cx="5638800" cy="6035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65214"/>
                <a:gridCol w="3273586"/>
              </a:tblGrid>
              <a:tr h="2410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Mode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Tones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Altered from Ionian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Lydian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#4th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Ionian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none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Mixolydian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b7th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Dorian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b7th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, 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b3rd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Aeolian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b7th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, 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b3rd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, 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b6th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1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Phrygian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b7th,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  b3rd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  b6th, 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b2nd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34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Locrian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b7th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, 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b3rd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,  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b6th,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  b2nd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</a:rPr>
                        <a:t>  b5th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3187" y="25121"/>
            <a:ext cx="8590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L</a:t>
            </a:r>
            <a:r>
              <a:rPr lang="en-US" sz="3600" dirty="0" smtClean="0">
                <a:solidFill>
                  <a:srgbClr val="0070C0"/>
                </a:solidFill>
              </a:rPr>
              <a:t>evitation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I</a:t>
            </a:r>
            <a:r>
              <a:rPr lang="en-US" sz="3600" dirty="0" smtClean="0">
                <a:solidFill>
                  <a:srgbClr val="0070C0"/>
                </a:solidFill>
              </a:rPr>
              <a:t>s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M</a:t>
            </a:r>
            <a:r>
              <a:rPr lang="en-US" sz="3600" dirty="0" smtClean="0">
                <a:solidFill>
                  <a:srgbClr val="0070C0"/>
                </a:solidFill>
              </a:rPr>
              <a:t>ostly </a:t>
            </a:r>
            <a:r>
              <a:rPr lang="en-US" sz="4400" dirty="0" smtClean="0">
                <a:solidFill>
                  <a:srgbClr val="FFFF00"/>
                </a:solidFill>
              </a:rPr>
              <a:t>D</a:t>
            </a:r>
            <a:r>
              <a:rPr lang="en-US" sz="3600" dirty="0" smtClean="0">
                <a:solidFill>
                  <a:srgbClr val="0070C0"/>
                </a:solidFill>
              </a:rPr>
              <a:t>one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A</a:t>
            </a:r>
            <a:r>
              <a:rPr lang="en-US" sz="3600" dirty="0" smtClean="0">
                <a:solidFill>
                  <a:srgbClr val="0070C0"/>
                </a:solidFill>
              </a:rPr>
              <a:t>gains</a:t>
            </a:r>
            <a:r>
              <a:rPr lang="en-US" sz="3600" dirty="0" smtClean="0">
                <a:solidFill>
                  <a:srgbClr val="FFFF00"/>
                </a:solidFill>
              </a:rPr>
              <a:t>t </a:t>
            </a:r>
            <a:r>
              <a:rPr lang="en-US" sz="4400" dirty="0" smtClean="0">
                <a:solidFill>
                  <a:srgbClr val="FFFF00"/>
                </a:solidFill>
              </a:rPr>
              <a:t>P</a:t>
            </a:r>
            <a:r>
              <a:rPr lang="en-US" sz="3600" dirty="0" smtClean="0">
                <a:solidFill>
                  <a:srgbClr val="0070C0"/>
                </a:solidFill>
              </a:rPr>
              <a:t>hysical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L</a:t>
            </a:r>
            <a:r>
              <a:rPr lang="en-US" sz="3600" dirty="0" smtClean="0">
                <a:solidFill>
                  <a:srgbClr val="0070C0"/>
                </a:solidFill>
              </a:rPr>
              <a:t>aws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Modes in the Key Signature of “G”</a:t>
            </a:r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993612"/>
            <a:ext cx="544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/>
              </a:rPr>
              <a:t>All 7 modes of the G Key Signature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0"/>
            <a:ext cx="5942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/>
              </a:rPr>
              <a:t>On Top of old Smokey – in all 7 modes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37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7924800" cy="1143000"/>
          </a:xfrm>
        </p:spPr>
        <p:txBody>
          <a:bodyPr/>
          <a:lstStyle/>
          <a:p>
            <a:r>
              <a:rPr lang="en-US" cap="none" dirty="0" smtClean="0"/>
              <a:t>Changing the Mode of a Tune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08344" y="838200"/>
            <a:ext cx="886627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Example:  change </a:t>
            </a:r>
            <a:r>
              <a:rPr lang="en-US" sz="2800" dirty="0">
                <a:solidFill>
                  <a:srgbClr val="FFFF00"/>
                </a:solidFill>
              </a:rPr>
              <a:t>the G Ionian version of </a:t>
            </a:r>
            <a:r>
              <a:rPr lang="en-US" sz="2800" i="1" dirty="0">
                <a:solidFill>
                  <a:srgbClr val="FFFF00"/>
                </a:solidFill>
              </a:rPr>
              <a:t>On Top of Old </a:t>
            </a:r>
            <a:r>
              <a:rPr lang="en-US" sz="2800" i="1" dirty="0" smtClean="0">
                <a:solidFill>
                  <a:srgbClr val="FFFF00"/>
                </a:solidFill>
              </a:rPr>
              <a:t>Smokey </a:t>
            </a:r>
          </a:p>
          <a:p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into the mode </a:t>
            </a:r>
            <a:r>
              <a:rPr lang="en-US" sz="2800" dirty="0">
                <a:solidFill>
                  <a:srgbClr val="FFFF00"/>
                </a:solidFill>
              </a:rPr>
              <a:t>to the Lydian mode of the G scale. 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sz="800" b="1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1</a:t>
            </a:r>
            <a:r>
              <a:rPr lang="en-US" sz="2800" dirty="0">
                <a:solidFill>
                  <a:srgbClr val="0070C0"/>
                </a:solidFill>
              </a:rPr>
              <a:t>.  Preserve the key signature 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For </a:t>
            </a:r>
            <a:r>
              <a:rPr lang="en-US" sz="2800" i="1" dirty="0">
                <a:solidFill>
                  <a:srgbClr val="FFFF00"/>
                </a:solidFill>
              </a:rPr>
              <a:t>On Top of Old Smokey</a:t>
            </a:r>
            <a:r>
              <a:rPr lang="en-US" sz="2800" dirty="0">
                <a:solidFill>
                  <a:srgbClr val="FFFF00"/>
                </a:solidFill>
              </a:rPr>
              <a:t> the modulated tune will appear to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have </a:t>
            </a:r>
            <a:r>
              <a:rPr lang="en-US" sz="2800" dirty="0">
                <a:solidFill>
                  <a:srgbClr val="FFFF00"/>
                </a:solidFill>
              </a:rPr>
              <a:t>a key signature of G.  That is, one sharp.  But </a:t>
            </a:r>
            <a:r>
              <a:rPr lang="en-US" sz="2800" dirty="0" smtClean="0">
                <a:solidFill>
                  <a:srgbClr val="FFFF00"/>
                </a:solidFill>
              </a:rPr>
              <a:t>the tune will be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In the </a:t>
            </a:r>
            <a:r>
              <a:rPr lang="en-US" sz="2800" dirty="0">
                <a:solidFill>
                  <a:srgbClr val="FFFF00"/>
                </a:solidFill>
              </a:rPr>
              <a:t>Lydian mode of G.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 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. Transpose the melody by the interval of the mode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The Lydian mode begins on the 4</a:t>
            </a:r>
            <a:r>
              <a:rPr lang="en-US" sz="2800" baseline="30000" dirty="0">
                <a:solidFill>
                  <a:srgbClr val="FFFF00"/>
                </a:solidFill>
              </a:rPr>
              <a:t>th</a:t>
            </a:r>
            <a:r>
              <a:rPr lang="en-US" sz="2800" dirty="0">
                <a:solidFill>
                  <a:srgbClr val="FFFF00"/>
                </a:solidFill>
              </a:rPr>
              <a:t> degree of the </a:t>
            </a:r>
            <a:r>
              <a:rPr lang="en-US" sz="2800" dirty="0" smtClean="0">
                <a:solidFill>
                  <a:srgbClr val="FFFF00"/>
                </a:solidFill>
              </a:rPr>
              <a:t>scale: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G – A – B – </a:t>
            </a:r>
            <a:r>
              <a:rPr lang="en-US" sz="3600" b="1" dirty="0" smtClean="0">
                <a:solidFill>
                  <a:srgbClr val="C00000"/>
                </a:solidFill>
              </a:rPr>
              <a:t>C. 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Simply move the pitch of each tone up by a 4</a:t>
            </a:r>
            <a:r>
              <a:rPr lang="en-US" sz="2800" baseline="30000" dirty="0">
                <a:solidFill>
                  <a:srgbClr val="FFFF00"/>
                </a:solidFill>
              </a:rPr>
              <a:t>th</a:t>
            </a:r>
            <a:r>
              <a:rPr lang="en-US" sz="2800" dirty="0">
                <a:solidFill>
                  <a:srgbClr val="FFFF00"/>
                </a:solidFill>
              </a:rPr>
              <a:t>. 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 </a:t>
            </a:r>
          </a:p>
          <a:p>
            <a:r>
              <a:rPr lang="en-US" sz="2800" dirty="0">
                <a:solidFill>
                  <a:srgbClr val="0070C0"/>
                </a:solidFill>
              </a:rPr>
              <a:t>3. Choose the chords characteristic of the mode and that best 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support </a:t>
            </a:r>
            <a:r>
              <a:rPr lang="en-US" sz="2800" dirty="0">
                <a:solidFill>
                  <a:srgbClr val="0070C0"/>
                </a:solidFill>
              </a:rPr>
              <a:t>the melody 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Selecting Chords for Each Mode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2438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END of Rules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1279" y="3719620"/>
            <a:ext cx="669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Now It’s Only Guidelines and Your Ear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19" y="0"/>
            <a:ext cx="7924800" cy="1143000"/>
          </a:xfrm>
        </p:spPr>
        <p:txBody>
          <a:bodyPr/>
          <a:lstStyle/>
          <a:p>
            <a:r>
              <a:rPr lang="en-US" cap="none" dirty="0" smtClean="0"/>
              <a:t>Selecting Chords in the Modes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78340"/>
            <a:ext cx="78854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Method 1: 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Start with  the tonic chord of the mode -  </a:t>
            </a:r>
            <a:r>
              <a:rPr lang="en-US" sz="2400" i="1" dirty="0" smtClean="0">
                <a:solidFill>
                  <a:srgbClr val="0070C0"/>
                </a:solidFill>
              </a:rPr>
              <a:t>this sets the tonal center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Move UP to the next neighboring chord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Move DOWN to the neighboring chord below the root chord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20857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rgbClr val="FFFF00"/>
                </a:solidFill>
              </a:rPr>
              <a:t>Ionian = I ii vii</a:t>
            </a:r>
            <a:r>
              <a:rPr lang="sv-SE" sz="2000" dirty="0" smtClean="0">
                <a:solidFill>
                  <a:srgbClr val="FFFF00"/>
                </a:solidFill>
              </a:rPr>
              <a:t>dim</a:t>
            </a:r>
            <a:r>
              <a:rPr lang="sv-SE" sz="2800" dirty="0" smtClean="0">
                <a:solidFill>
                  <a:srgbClr val="FFFF00"/>
                </a:solidFill>
              </a:rPr>
              <a:t>			</a:t>
            </a:r>
            <a:r>
              <a:rPr lang="sv-SE" sz="2800" dirty="0">
                <a:solidFill>
                  <a:srgbClr val="FFFF00"/>
                </a:solidFill>
              </a:rPr>
              <a:t>Lydian = IV V iii</a:t>
            </a:r>
          </a:p>
          <a:p>
            <a:r>
              <a:rPr lang="sv-SE" sz="2800" dirty="0" smtClean="0">
                <a:solidFill>
                  <a:srgbClr val="FFFF00"/>
                </a:solidFill>
              </a:rPr>
              <a:t>	</a:t>
            </a:r>
            <a:endParaRPr lang="sv-SE" sz="2800" dirty="0">
              <a:solidFill>
                <a:srgbClr val="FFFF00"/>
              </a:solidFill>
            </a:endParaRPr>
          </a:p>
          <a:p>
            <a:r>
              <a:rPr lang="sv-SE" sz="2800" dirty="0">
                <a:solidFill>
                  <a:srgbClr val="FFFF00"/>
                </a:solidFill>
              </a:rPr>
              <a:t>Dorian = ii iii </a:t>
            </a:r>
            <a:r>
              <a:rPr lang="sv-SE" sz="2800" dirty="0" smtClean="0">
                <a:solidFill>
                  <a:srgbClr val="FFFF00"/>
                </a:solidFill>
              </a:rPr>
              <a:t>I				Mixolydian </a:t>
            </a:r>
            <a:r>
              <a:rPr lang="sv-SE" sz="2800" dirty="0">
                <a:solidFill>
                  <a:srgbClr val="FFFF00"/>
                </a:solidFill>
              </a:rPr>
              <a:t>- V VI </a:t>
            </a:r>
            <a:r>
              <a:rPr lang="sv-SE" sz="2800" dirty="0" smtClean="0">
                <a:solidFill>
                  <a:srgbClr val="FFFF00"/>
                </a:solidFill>
              </a:rPr>
              <a:t>IV</a:t>
            </a:r>
            <a:endParaRPr lang="sv-SE" sz="2800" dirty="0">
              <a:solidFill>
                <a:srgbClr val="FFFF00"/>
              </a:solidFill>
            </a:endParaRPr>
          </a:p>
          <a:p>
            <a:endParaRPr lang="sv-SE" sz="2800" dirty="0">
              <a:solidFill>
                <a:srgbClr val="FFFF00"/>
              </a:solidFill>
            </a:endParaRPr>
          </a:p>
          <a:p>
            <a:r>
              <a:rPr lang="sv-SE" sz="2800" dirty="0">
                <a:solidFill>
                  <a:srgbClr val="FFFF00"/>
                </a:solidFill>
              </a:rPr>
              <a:t>Phrygian = iii IV </a:t>
            </a:r>
            <a:r>
              <a:rPr lang="sv-SE" sz="2800" dirty="0" smtClean="0">
                <a:solidFill>
                  <a:srgbClr val="FFFF00"/>
                </a:solidFill>
              </a:rPr>
              <a:t>ii			</a:t>
            </a:r>
            <a:r>
              <a:rPr lang="sv-SE" sz="2800" dirty="0">
                <a:solidFill>
                  <a:srgbClr val="FFFF00"/>
                </a:solidFill>
              </a:rPr>
              <a:t>Aeolian =  vi vii</a:t>
            </a:r>
            <a:r>
              <a:rPr lang="sv-SE" sz="2000" dirty="0">
                <a:solidFill>
                  <a:srgbClr val="FFFF00"/>
                </a:solidFill>
              </a:rPr>
              <a:t>dim</a:t>
            </a:r>
            <a:r>
              <a:rPr lang="sv-SE" sz="2800" dirty="0">
                <a:solidFill>
                  <a:srgbClr val="FFFF00"/>
                </a:solidFill>
              </a:rPr>
              <a:t> </a:t>
            </a:r>
            <a:r>
              <a:rPr lang="sv-SE" sz="2800" dirty="0" smtClean="0">
                <a:solidFill>
                  <a:srgbClr val="FFFF00"/>
                </a:solidFill>
              </a:rPr>
              <a:t>V</a:t>
            </a:r>
            <a:endParaRPr lang="sv-SE" sz="2800" dirty="0">
              <a:solidFill>
                <a:srgbClr val="FFFF00"/>
              </a:solidFill>
            </a:endParaRPr>
          </a:p>
          <a:p>
            <a:endParaRPr lang="sv-SE" sz="2800" dirty="0">
              <a:solidFill>
                <a:srgbClr val="FFFF00"/>
              </a:solidFill>
            </a:endParaRPr>
          </a:p>
          <a:p>
            <a:pPr algn="ctr"/>
            <a:r>
              <a:rPr lang="sv-SE" sz="2800" dirty="0">
                <a:solidFill>
                  <a:srgbClr val="FFFF00"/>
                </a:solidFill>
              </a:rPr>
              <a:t>Locrian =  vii</a:t>
            </a:r>
            <a:r>
              <a:rPr lang="sv-SE" sz="2000" dirty="0">
                <a:solidFill>
                  <a:srgbClr val="FFFF00"/>
                </a:solidFill>
              </a:rPr>
              <a:t>dim</a:t>
            </a:r>
            <a:r>
              <a:rPr lang="sv-SE" sz="2800" dirty="0">
                <a:solidFill>
                  <a:srgbClr val="FFFF00"/>
                </a:solidFill>
              </a:rPr>
              <a:t> I </a:t>
            </a:r>
            <a:r>
              <a:rPr lang="sv-SE" sz="2800" dirty="0" smtClean="0">
                <a:solidFill>
                  <a:srgbClr val="FFFF00"/>
                </a:solidFill>
              </a:rPr>
              <a:t>vi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9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 smtClean="0"/>
              <a:t>Selecting </a:t>
            </a:r>
            <a:r>
              <a:rPr lang="en-US" sz="3600" cap="none" dirty="0"/>
              <a:t>Chords in the </a:t>
            </a:r>
            <a:r>
              <a:rPr lang="en-US" sz="3600" cap="none" dirty="0" smtClean="0"/>
              <a:t>Modes </a:t>
            </a:r>
            <a:r>
              <a:rPr lang="en-US" cap="none" dirty="0" smtClean="0"/>
              <a:t>– </a:t>
            </a:r>
            <a:r>
              <a:rPr lang="en-US" sz="2800" i="1" cap="none" dirty="0" smtClean="0"/>
              <a:t>method 1</a:t>
            </a:r>
            <a:endParaRPr lang="en-US" sz="2800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16117" y="1775936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</a:t>
            </a:r>
            <a:r>
              <a:rPr lang="en-US" sz="3200" dirty="0">
                <a:solidFill>
                  <a:srgbClr val="FFFF00"/>
                </a:solidFill>
              </a:rPr>
              <a:t>important chords of a mode are the tonic chord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>
                <a:solidFill>
                  <a:srgbClr val="FFFF00"/>
                </a:solidFill>
              </a:rPr>
              <a:t>the one that names the mode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  <a:endParaRPr lang="en-US" sz="800" dirty="0" smtClean="0">
              <a:solidFill>
                <a:srgbClr val="FFFF00"/>
              </a:solidFill>
            </a:endParaRPr>
          </a:p>
          <a:p>
            <a:pPr algn="ctr"/>
            <a:r>
              <a:rPr lang="en-US" sz="800" dirty="0" smtClean="0">
                <a:solidFill>
                  <a:srgbClr val="FFFF00"/>
                </a:solidFill>
              </a:rPr>
              <a:t> </a:t>
            </a:r>
            <a:endParaRPr lang="en-US" sz="800" dirty="0">
              <a:solidFill>
                <a:srgbClr val="FFFF00"/>
              </a:solidFill>
            </a:endParaRPr>
          </a:p>
          <a:p>
            <a:pPr algn="ctr"/>
            <a:r>
              <a:rPr lang="en-US" sz="3200" i="1" dirty="0">
                <a:solidFill>
                  <a:srgbClr val="0070C0"/>
                </a:solidFill>
              </a:rPr>
              <a:t>p</a:t>
            </a:r>
            <a:r>
              <a:rPr lang="en-US" sz="3200" i="1" dirty="0" smtClean="0">
                <a:solidFill>
                  <a:srgbClr val="0070C0"/>
                </a:solidFill>
              </a:rPr>
              <a:t>lus</a:t>
            </a:r>
          </a:p>
          <a:p>
            <a:pPr algn="ctr"/>
            <a:r>
              <a:rPr lang="en-US" sz="800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chord one step above the tonic chord</a:t>
            </a:r>
          </a:p>
          <a:p>
            <a:pPr algn="ctr"/>
            <a:endParaRPr lang="en-US" sz="800" i="1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i="1" dirty="0" smtClean="0">
                <a:solidFill>
                  <a:srgbClr val="0070C0"/>
                </a:solidFill>
              </a:rPr>
              <a:t>and</a:t>
            </a:r>
          </a:p>
          <a:p>
            <a:pPr algn="ctr"/>
            <a:endParaRPr lang="en-US" sz="8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chord one step below the tonic chord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/>
              <a:t>Selecting Chords in the </a:t>
            </a:r>
            <a:r>
              <a:rPr lang="en-US" sz="3600" cap="none" dirty="0" smtClean="0"/>
              <a:t>Modes </a:t>
            </a:r>
            <a:r>
              <a:rPr lang="en-US" cap="none" dirty="0" smtClean="0"/>
              <a:t>– </a:t>
            </a:r>
            <a:r>
              <a:rPr lang="en-US" sz="2800" i="1" cap="none" dirty="0"/>
              <a:t>m</a:t>
            </a:r>
            <a:r>
              <a:rPr lang="en-US" sz="2800" i="1" cap="none" dirty="0" smtClean="0"/>
              <a:t>ethod 2</a:t>
            </a:r>
            <a:endParaRPr lang="en-US" sz="2800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16117" y="1775936"/>
            <a:ext cx="883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</a:t>
            </a:r>
            <a:r>
              <a:rPr lang="en-US" sz="3200" dirty="0">
                <a:solidFill>
                  <a:srgbClr val="FFFF00"/>
                </a:solidFill>
              </a:rPr>
              <a:t>important chords of a mode are the tonic chord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>
                <a:solidFill>
                  <a:srgbClr val="FFFF00"/>
                </a:solidFill>
              </a:rPr>
              <a:t>the one that names the mode) </a:t>
            </a:r>
          </a:p>
          <a:p>
            <a:pPr algn="ctr"/>
            <a:endParaRPr lang="en-US" sz="800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plus</a:t>
            </a:r>
          </a:p>
          <a:p>
            <a:pPr algn="ctr"/>
            <a:endParaRPr lang="en-US" sz="8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any </a:t>
            </a:r>
            <a:r>
              <a:rPr lang="en-US" sz="3200" dirty="0">
                <a:solidFill>
                  <a:srgbClr val="FFFF00"/>
                </a:solidFill>
              </a:rPr>
              <a:t>chord that includes the most recently added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altered </a:t>
            </a:r>
            <a:r>
              <a:rPr lang="en-US" sz="3200" dirty="0">
                <a:solidFill>
                  <a:srgbClr val="FFFF00"/>
                </a:solidFill>
              </a:rPr>
              <a:t>tone of the mode</a:t>
            </a:r>
          </a:p>
        </p:txBody>
      </p:sp>
    </p:spTree>
    <p:extLst>
      <p:ext uri="{BB962C8B-B14F-4D97-AF65-F5344CB8AC3E}">
        <p14:creationId xmlns:p14="http://schemas.microsoft.com/office/powerpoint/2010/main" val="37123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99556"/>
              </p:ext>
            </p:extLst>
          </p:nvPr>
        </p:nvGraphicFramePr>
        <p:xfrm>
          <a:off x="457200" y="564679"/>
          <a:ext cx="83058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048000"/>
                <a:gridCol w="1447800"/>
                <a:gridCol w="2362200"/>
              </a:tblGrid>
              <a:tr h="5783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Mode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Most  Recently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Altered Tone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MRAT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Tonic Chord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Chords Containing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MRAT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53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F-Lydian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4#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Bb becomes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B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 major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G major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E minor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B dim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53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C-Ionian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002060"/>
                          </a:solidFill>
                        </a:rPr>
                        <a:t>none</a:t>
                      </a:r>
                      <a:endParaRPr lang="en-US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 major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C major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F major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A minor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53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G-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Mixolydian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b7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F# becomes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F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G major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F major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D minor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B dim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53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D-Dorian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b7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– b3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C# becomes C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 minor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 minor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C major</a:t>
                      </a:r>
                    </a:p>
                    <a:p>
                      <a:pPr algn="ctr"/>
                      <a:r>
                        <a:rPr lang="en-US" sz="1800" baseline="0" dirty="0" smtClean="0">
                          <a:solidFill>
                            <a:srgbClr val="002060"/>
                          </a:solidFill>
                        </a:rPr>
                        <a:t>F major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8538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A-Aeolian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b7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– b3 – b6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G# becomes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G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 minor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G major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C major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E minor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E-Phrygian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b7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– b3 – b6 – b2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D# becomes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 minor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D major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G major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</a:rPr>
                        <a:t>B dim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9893" y="76200"/>
            <a:ext cx="6055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Method 2 – Most Recently Altered Tone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183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362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hlinkClick r:id="rId2"/>
              </a:rPr>
              <a:t>Ben Levin</a:t>
            </a:r>
          </a:p>
          <a:p>
            <a:pPr algn="ctr"/>
            <a:r>
              <a:rPr lang="en-US" sz="4400" dirty="0" smtClean="0">
                <a:hlinkClick r:id="rId2"/>
              </a:rPr>
              <a:t>1 - Selecting Chords for the Modes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32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Goals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35668"/>
            <a:ext cx="6997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By the end of the week you should be able to: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219200" y="2514600"/>
            <a:ext cx="70408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sym typeface="Wingdings"/>
              </a:rPr>
              <a:t></a:t>
            </a:r>
            <a:r>
              <a:rPr lang="en-US" sz="3200" dirty="0">
                <a:solidFill>
                  <a:srgbClr val="00B0F0"/>
                </a:solidFill>
                <a:sym typeface="Wingdings"/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Name the modes </a:t>
            </a:r>
            <a:endParaRPr lang="en-US" sz="800" dirty="0" smtClean="0">
              <a:solidFill>
                <a:srgbClr val="00B0F0"/>
              </a:solidFill>
            </a:endParaRPr>
          </a:p>
          <a:p>
            <a:pPr marL="457200" indent="-457200">
              <a:buFont typeface="Wingdings"/>
              <a:buChar char="S"/>
            </a:pPr>
            <a:endParaRPr lang="en-US" sz="800" dirty="0" smtClean="0">
              <a:solidFill>
                <a:srgbClr val="00B0F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  <a:sym typeface="Wingdings"/>
              </a:rPr>
              <a:t></a:t>
            </a:r>
            <a:r>
              <a:rPr lang="en-US" sz="3200" dirty="0">
                <a:solidFill>
                  <a:srgbClr val="00B0F0"/>
                </a:solidFill>
                <a:sym typeface="Wingdings"/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Determine their scales</a:t>
            </a:r>
          </a:p>
          <a:p>
            <a:r>
              <a:rPr lang="en-US" sz="8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sz="3200" dirty="0">
                <a:solidFill>
                  <a:srgbClr val="FFFF00"/>
                </a:solidFill>
                <a:sym typeface="Wingdings"/>
              </a:rPr>
              <a:t></a:t>
            </a:r>
            <a:r>
              <a:rPr lang="en-US" sz="3200" dirty="0">
                <a:solidFill>
                  <a:srgbClr val="00B0F0"/>
                </a:solidFill>
                <a:sym typeface="Wingdings"/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Recognize the mood of each mode</a:t>
            </a:r>
            <a:endParaRPr lang="en-US" sz="800" dirty="0" smtClean="0">
              <a:solidFill>
                <a:srgbClr val="00B0F0"/>
              </a:solidFill>
            </a:endParaRPr>
          </a:p>
          <a:p>
            <a:endParaRPr lang="en-US" sz="800" dirty="0" smtClean="0">
              <a:solidFill>
                <a:srgbClr val="00B0F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  <a:sym typeface="Wingdings"/>
              </a:rPr>
              <a:t></a:t>
            </a:r>
            <a:r>
              <a:rPr lang="en-US" sz="3200" dirty="0">
                <a:solidFill>
                  <a:srgbClr val="00B0F0"/>
                </a:solidFill>
                <a:sym typeface="Wingdings"/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Select chords that support each mode</a:t>
            </a:r>
          </a:p>
          <a:p>
            <a:endParaRPr lang="en-US" sz="800" dirty="0" smtClean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  <a:sym typeface="Wingdings"/>
              </a:rPr>
              <a:t></a:t>
            </a:r>
            <a:r>
              <a:rPr lang="en-US" sz="3200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sz="3200" dirty="0" smtClean="0">
                <a:solidFill>
                  <a:srgbClr val="00B0F0"/>
                </a:solidFill>
              </a:rPr>
              <a:t>Transpose any melody into a different mode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83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362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hlinkClick r:id="rId2"/>
              </a:rPr>
              <a:t>Ben Levin</a:t>
            </a:r>
          </a:p>
          <a:p>
            <a:pPr algn="ctr"/>
            <a:r>
              <a:rPr lang="en-US" sz="4400" dirty="0" smtClean="0">
                <a:hlinkClick r:id="rId2"/>
              </a:rPr>
              <a:t>2 - Selecting Chords for the Modes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669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0668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2"/>
              </a:rPr>
              <a:t>Ben Levin</a:t>
            </a:r>
          </a:p>
          <a:p>
            <a:pPr algn="ctr"/>
            <a:r>
              <a:rPr lang="en-US" sz="4400" dirty="0" smtClean="0">
                <a:hlinkClick r:id="rId2"/>
              </a:rPr>
              <a:t>Modal Interchange &amp; Mixed Modes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316741" y="3352800"/>
            <a:ext cx="4739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hlinkClick r:id="rId3"/>
              </a:rPr>
              <a:t>A Mixed Mode Melody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97" y="304800"/>
            <a:ext cx="5715000" cy="1143000"/>
          </a:xfrm>
        </p:spPr>
        <p:txBody>
          <a:bodyPr/>
          <a:lstStyle/>
          <a:p>
            <a:r>
              <a:rPr lang="en-US" sz="3600" i="1" cap="none" dirty="0" smtClean="0"/>
              <a:t>The Handouts you don’t have!</a:t>
            </a:r>
            <a:endParaRPr lang="en-US" sz="3600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2849757" y="1828800"/>
            <a:ext cx="370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hlinkClick r:id="rId2"/>
              </a:rPr>
              <a:t>www.BillTroxler.com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9114" y="2971800"/>
            <a:ext cx="4358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Click on the  “Handouts” tab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37" y="4343400"/>
            <a:ext cx="8648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 the pull-down menu select “Understanding the Modes”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2284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Reach me at: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BillTroxler@gmail.com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7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23" y="381000"/>
            <a:ext cx="7467600" cy="707886"/>
          </a:xfrm>
        </p:spPr>
        <p:txBody>
          <a:bodyPr/>
          <a:lstStyle/>
          <a:p>
            <a:r>
              <a:rPr lang="en-US" sz="36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Modes Provide</a:t>
            </a:r>
            <a:endParaRPr lang="en-US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95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Expanded Musical Expression</a:t>
            </a:r>
          </a:p>
          <a:p>
            <a:pPr>
              <a:buClr>
                <a:srgbClr val="000066"/>
              </a:buClr>
            </a:pPr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The six useful modes provide the tonal population for improvisation</a:t>
            </a:r>
          </a:p>
          <a:p>
            <a:pPr>
              <a:buClr>
                <a:srgbClr val="000066"/>
              </a:buClr>
            </a:pPr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on a tune and the raw material for composing new melodies.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8219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Musical Pallet  </a:t>
            </a:r>
            <a:r>
              <a:rPr lang="en-US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way to change the mood</a:t>
            </a:r>
          </a:p>
          <a:p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M</a:t>
            </a:r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oving a melody into different modes gets a lot more  mileage out of a</a:t>
            </a:r>
          </a:p>
          <a:p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 tune and increases audience enjoyment.</a:t>
            </a:r>
            <a:endParaRPr lang="en-US" sz="2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720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66"/>
              </a:buClr>
            </a:pP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Consonant Performance</a:t>
            </a:r>
          </a:p>
          <a:p>
            <a:pPr>
              <a:buClr>
                <a:srgbClr val="000066"/>
              </a:buClr>
            </a:pPr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Knowledge of the chords which are characteristic of each mode is </a:t>
            </a:r>
          </a:p>
          <a:p>
            <a:pPr>
              <a:buClr>
                <a:srgbClr val="000066"/>
              </a:buClr>
            </a:pPr>
            <a:r>
              <a:rPr lang="en-US" sz="2400" dirty="0" smtClean="0">
                <a:solidFill>
                  <a:srgbClr val="7030A0"/>
                </a:solidFill>
                <a:cs typeface="Arial" panose="020B0604020202020204" pitchFamily="34" charset="0"/>
              </a:rPr>
              <a:t>essential in order to support a melody with proper choices of chords</a:t>
            </a:r>
            <a:r>
              <a:rPr lang="en-US" sz="24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.  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8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cap="none" dirty="0" smtClean="0"/>
              <a:t>What is a Mode of the Musical Scale?</a:t>
            </a:r>
            <a:endParaRPr lang="en-US" sz="3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-31831" y="2199650"/>
            <a:ext cx="898835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A mode of the diatonic scale is formed by shifting the starting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point </a:t>
            </a:r>
            <a:r>
              <a:rPr lang="en-US" sz="2800" dirty="0">
                <a:solidFill>
                  <a:srgbClr val="FFFF00"/>
                </a:solidFill>
              </a:rPr>
              <a:t>of the musical scale to another tone of the diatonic scale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without </a:t>
            </a:r>
            <a:r>
              <a:rPr lang="en-US" sz="2800" dirty="0">
                <a:solidFill>
                  <a:srgbClr val="FFFF00"/>
                </a:solidFill>
              </a:rPr>
              <a:t>changing the key signature or the order of whole and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half </a:t>
            </a:r>
            <a:r>
              <a:rPr lang="en-US" sz="2800" dirty="0">
                <a:solidFill>
                  <a:srgbClr val="FFFF00"/>
                </a:solidFill>
              </a:rPr>
              <a:t>steps within the scale.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i="1" dirty="0">
                <a:solidFill>
                  <a:srgbClr val="0070C0"/>
                </a:solidFill>
              </a:rPr>
              <a:t>Seven modes exist on the diatonic scale – </a:t>
            </a:r>
          </a:p>
          <a:p>
            <a:pPr algn="ctr"/>
            <a:r>
              <a:rPr lang="en-US" sz="2800" i="1" dirty="0">
                <a:solidFill>
                  <a:srgbClr val="0070C0"/>
                </a:solidFill>
              </a:rPr>
              <a:t>one for each tone of the scale.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History of the Modes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43390"/>
            <a:ext cx="634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Musical modes first described by Pythagoras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8010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800" dirty="0" smtClean="0">
                <a:solidFill>
                  <a:srgbClr val="FFFF00"/>
                </a:solidFill>
              </a:rPr>
              <a:t>Musical </a:t>
            </a:r>
            <a:r>
              <a:rPr lang="en-US" sz="2800" dirty="0">
                <a:solidFill>
                  <a:srgbClr val="FFFF00"/>
                </a:solidFill>
              </a:rPr>
              <a:t>modes originated when music was monophonic. 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At </a:t>
            </a:r>
            <a:r>
              <a:rPr lang="en-US" sz="2800" dirty="0">
                <a:solidFill>
                  <a:srgbClr val="FFFF00"/>
                </a:solidFill>
              </a:rPr>
              <a:t>that time each mode has a unique sound.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5973" y="3657600"/>
            <a:ext cx="82541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sym typeface="Wingdings"/>
              </a:rPr>
              <a:t> </a:t>
            </a:r>
            <a:r>
              <a:rPr lang="en-US" sz="2800" dirty="0" smtClean="0">
                <a:solidFill>
                  <a:srgbClr val="FFFF00"/>
                </a:solidFill>
              </a:rPr>
              <a:t>In </a:t>
            </a:r>
            <a:r>
              <a:rPr lang="en-US" sz="2800" dirty="0">
                <a:solidFill>
                  <a:srgbClr val="FFFF00"/>
                </a:solidFill>
              </a:rPr>
              <a:t>the modern world of polyphonic music, the seven unique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modes are: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8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three </a:t>
            </a:r>
            <a:r>
              <a:rPr lang="en-US" sz="2800" dirty="0">
                <a:solidFill>
                  <a:srgbClr val="FFFF00"/>
                </a:solidFill>
              </a:rPr>
              <a:t>major-sounding </a:t>
            </a:r>
            <a:r>
              <a:rPr lang="en-US" sz="2800" dirty="0" smtClean="0">
                <a:solidFill>
                  <a:srgbClr val="FFFF00"/>
                </a:solidFill>
              </a:rPr>
              <a:t>modes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8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three </a:t>
            </a:r>
            <a:r>
              <a:rPr lang="en-US" sz="2800" dirty="0">
                <a:solidFill>
                  <a:srgbClr val="FFFF00"/>
                </a:solidFill>
              </a:rPr>
              <a:t>minor- sounding </a:t>
            </a:r>
            <a:r>
              <a:rPr lang="en-US" sz="2800" dirty="0" smtClean="0">
                <a:solidFill>
                  <a:srgbClr val="FFFF00"/>
                </a:solidFill>
              </a:rPr>
              <a:t>modes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sym typeface="Wingdings"/>
              </a:rPr>
              <a:t></a:t>
            </a:r>
            <a:r>
              <a:rPr lang="en-US" sz="2800" dirty="0">
                <a:solidFill>
                  <a:srgbClr val="0070C0"/>
                </a:solidFill>
                <a:sym typeface="Wingdings"/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one </a:t>
            </a:r>
            <a:r>
              <a:rPr lang="en-US" sz="2800" dirty="0">
                <a:solidFill>
                  <a:srgbClr val="FFFF00"/>
                </a:solidFill>
              </a:rPr>
              <a:t>unstable mode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5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The Scale &amp; Its Pattern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438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hlinkClick r:id="rId2"/>
              </a:rPr>
              <a:t>The Diatonic Scale – Pattern - Intervals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393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The Circle of 5ths</a:t>
            </a:r>
            <a:br>
              <a:rPr lang="en-US" cap="none" dirty="0" smtClean="0"/>
            </a:b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41960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2"/>
              </a:rPr>
              <a:t>Circle </a:t>
            </a:r>
            <a:r>
              <a:rPr lang="en-US" sz="3200" dirty="0">
                <a:hlinkClick r:id="rId2"/>
              </a:rPr>
              <a:t>of 5ths chord </a:t>
            </a:r>
            <a:r>
              <a:rPr lang="en-US" sz="3200" dirty="0" smtClean="0">
                <a:hlinkClick r:id="rId2"/>
              </a:rPr>
              <a:t>progressions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3800" y="1688812"/>
            <a:ext cx="2149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hlinkClick r:id="rId3"/>
              </a:rPr>
              <a:t>Circle of 5ths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007249"/>
            <a:ext cx="4471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hlinkClick r:id="rId3"/>
              </a:rPr>
              <a:t>Modes and the Circle of 5ths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12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Horizon">
  <a:themeElements>
    <a:clrScheme name="Custom 3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B0F0"/>
      </a:hlink>
      <a:folHlink>
        <a:srgbClr val="00B0F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913</Words>
  <Application>Microsoft Office PowerPoint</Application>
  <PresentationFormat>On-screen Show (4:3)</PresentationFormat>
  <Paragraphs>899</Paragraphs>
  <Slides>31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Horizon</vt:lpstr>
      <vt:lpstr>PowerPoint Presentation</vt:lpstr>
      <vt:lpstr>Road Map for the Week</vt:lpstr>
      <vt:lpstr>Goals</vt:lpstr>
      <vt:lpstr>The Handouts you don’t have!</vt:lpstr>
      <vt:lpstr>What the Modes Provide</vt:lpstr>
      <vt:lpstr>What is a Mode of the Musical Scale?</vt:lpstr>
      <vt:lpstr>History of the Modes</vt:lpstr>
      <vt:lpstr>The Scale &amp; Its Pattern</vt:lpstr>
      <vt:lpstr>The Circle of 5ths </vt:lpstr>
      <vt:lpstr>Names of the Modes</vt:lpstr>
      <vt:lpstr>PowerPoint Presentation</vt:lpstr>
      <vt:lpstr>Ionian Mode</vt:lpstr>
      <vt:lpstr>Dorian Mode</vt:lpstr>
      <vt:lpstr>Phrygian Mode</vt:lpstr>
      <vt:lpstr>Lydian Mode </vt:lpstr>
      <vt:lpstr>Mixolydian Mode</vt:lpstr>
      <vt:lpstr>Aeolian Mode</vt:lpstr>
      <vt:lpstr>PowerPoint Presentation</vt:lpstr>
      <vt:lpstr>PowerPoint Presentation</vt:lpstr>
      <vt:lpstr>Altered Tones – another way of thinking</vt:lpstr>
      <vt:lpstr>The Circle of 5ths – Altered Tones - Modes</vt:lpstr>
      <vt:lpstr>Modes in the Key Signature of “G”</vt:lpstr>
      <vt:lpstr>Changing the Mode of a Tune</vt:lpstr>
      <vt:lpstr>PowerPoint Presentation</vt:lpstr>
      <vt:lpstr>Selecting Chords in the Modes</vt:lpstr>
      <vt:lpstr>Selecting Chords in the Modes – method 1</vt:lpstr>
      <vt:lpstr>Selecting Chords in the Modes – method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Troxler</dc:creator>
  <cp:lastModifiedBy>Bill Troxler</cp:lastModifiedBy>
  <cp:revision>110</cp:revision>
  <dcterms:created xsi:type="dcterms:W3CDTF">2016-06-14T14:19:06Z</dcterms:created>
  <dcterms:modified xsi:type="dcterms:W3CDTF">2016-06-18T15:36:36Z</dcterms:modified>
</cp:coreProperties>
</file>