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47"/>
  </p:notesMasterIdLst>
  <p:sldIdLst>
    <p:sldId id="314" r:id="rId2"/>
    <p:sldId id="310" r:id="rId3"/>
    <p:sldId id="311" r:id="rId4"/>
    <p:sldId id="312" r:id="rId5"/>
    <p:sldId id="256" r:id="rId6"/>
    <p:sldId id="257" r:id="rId7"/>
    <p:sldId id="309" r:id="rId8"/>
    <p:sldId id="258" r:id="rId9"/>
    <p:sldId id="262" r:id="rId10"/>
    <p:sldId id="266" r:id="rId11"/>
    <p:sldId id="271" r:id="rId12"/>
    <p:sldId id="265" r:id="rId13"/>
    <p:sldId id="261" r:id="rId14"/>
    <p:sldId id="287" r:id="rId15"/>
    <p:sldId id="288" r:id="rId16"/>
    <p:sldId id="289" r:id="rId17"/>
    <p:sldId id="259" r:id="rId18"/>
    <p:sldId id="268" r:id="rId19"/>
    <p:sldId id="270" r:id="rId20"/>
    <p:sldId id="272" r:id="rId21"/>
    <p:sldId id="273" r:id="rId22"/>
    <p:sldId id="275" r:id="rId23"/>
    <p:sldId id="279" r:id="rId24"/>
    <p:sldId id="285" r:id="rId25"/>
    <p:sldId id="280" r:id="rId26"/>
    <p:sldId id="276" r:id="rId27"/>
    <p:sldId id="283" r:id="rId28"/>
    <p:sldId id="284" r:id="rId29"/>
    <p:sldId id="281" r:id="rId30"/>
    <p:sldId id="278" r:id="rId31"/>
    <p:sldId id="305" r:id="rId32"/>
    <p:sldId id="294" r:id="rId33"/>
    <p:sldId id="295" r:id="rId34"/>
    <p:sldId id="298" r:id="rId35"/>
    <p:sldId id="296" r:id="rId36"/>
    <p:sldId id="297" r:id="rId37"/>
    <p:sldId id="299" r:id="rId38"/>
    <p:sldId id="300" r:id="rId39"/>
    <p:sldId id="301" r:id="rId40"/>
    <p:sldId id="292" r:id="rId41"/>
    <p:sldId id="293" r:id="rId42"/>
    <p:sldId id="274" r:id="rId43"/>
    <p:sldId id="286" r:id="rId44"/>
    <p:sldId id="313" r:id="rId45"/>
    <p:sldId id="315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94660"/>
  </p:normalViewPr>
  <p:slideViewPr>
    <p:cSldViewPr>
      <p:cViewPr>
        <p:scale>
          <a:sx n="86" d="100"/>
          <a:sy n="86" d="100"/>
        </p:scale>
        <p:origin x="-72" y="-1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A4155-05A3-4C84-8A89-2930F992BEA1}" type="datetimeFigureOut">
              <a:rPr lang="en-US" smtClean="0"/>
              <a:t>6/22/2017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C2699-83E9-4FEE-958E-38FCBB68CA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49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whole tone scale has no leading tone and because all tones are the same distance apart, </a:t>
            </a:r>
          </a:p>
          <a:p>
            <a:r>
              <a:rPr lang="en-US" dirty="0" smtClean="0"/>
              <a:t>"no single tone stands out, and the scale creates a blurred, indistinct effect".</a:t>
            </a:r>
          </a:p>
          <a:p>
            <a:endParaRPr lang="en-US" dirty="0" smtClean="0"/>
          </a:p>
          <a:p>
            <a:r>
              <a:rPr lang="en-US" dirty="0" smtClean="0"/>
              <a:t>This effect is especially emphasized by the fact that triads built on such scale tones are augmented. </a:t>
            </a:r>
          </a:p>
          <a:p>
            <a:r>
              <a:rPr lang="en-US" dirty="0" smtClean="0"/>
              <a:t>Indeed, one can play all six tones of a whole tone scale simply with two augmented triads </a:t>
            </a:r>
          </a:p>
          <a:p>
            <a:r>
              <a:rPr lang="en-US" dirty="0" smtClean="0"/>
              <a:t>whose roots are a major second apart. </a:t>
            </a:r>
          </a:p>
          <a:p>
            <a:endParaRPr lang="en-US" dirty="0" smtClean="0"/>
          </a:p>
          <a:p>
            <a:r>
              <a:rPr lang="en-US" dirty="0" smtClean="0"/>
              <a:t>Since they are symmetrical, whole tone scales do not give a strong impression </a:t>
            </a:r>
          </a:p>
          <a:p>
            <a:r>
              <a:rPr lang="en-US" dirty="0" smtClean="0"/>
              <a:t>the tonic or tonality.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C2699-83E9-4FEE-958E-38FCBB68CA6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508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C2699-83E9-4FEE-958E-38FCBB68CA6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530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C2699-83E9-4FEE-958E-38FCBB68CA6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320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/>
              <a:t>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/>
              <a:t>6/22/2017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/>
              <a:t>6/22/2017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/>
              <a:t>6/22/2017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/>
              <a:t>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C8ABA-E1B2-401A-92BD-A168DD28E612}" type="datetimeFigureOut">
              <a:rPr lang="en-US" smtClean="0"/>
              <a:t>6/22/2017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7ABC-6C5A-497C-90F5-C1B2AFC8366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FE3C8ABA-E1B2-401A-92BD-A168DD28E612}" type="datetimeFigureOut">
              <a:rPr lang="en-US" smtClean="0"/>
              <a:t>6/22/2017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0F17ABC-6C5A-497C-90F5-C1B2AFC8366D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ZZTfu4jWcI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3" Type="http://schemas.microsoft.com/office/2007/relationships/media" Target="../media/media9.wav"/><Relationship Id="rId18" Type="http://schemas.openxmlformats.org/officeDocument/2006/relationships/audio" Target="../media/media11.wav"/><Relationship Id="rId26" Type="http://schemas.openxmlformats.org/officeDocument/2006/relationships/audio" Target="../media/media15.wav"/><Relationship Id="rId39" Type="http://schemas.openxmlformats.org/officeDocument/2006/relationships/image" Target="../media/image5.png"/><Relationship Id="rId21" Type="http://schemas.microsoft.com/office/2007/relationships/media" Target="../media/media13.wav"/><Relationship Id="rId34" Type="http://schemas.openxmlformats.org/officeDocument/2006/relationships/audio" Target="../media/media19.wav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microsoft.com/office/2007/relationships/media" Target="../media/media11.wav"/><Relationship Id="rId25" Type="http://schemas.microsoft.com/office/2007/relationships/media" Target="../media/media15.wav"/><Relationship Id="rId33" Type="http://schemas.microsoft.com/office/2007/relationships/media" Target="../media/media19.wav"/><Relationship Id="rId38" Type="http://schemas.openxmlformats.org/officeDocument/2006/relationships/notesSlide" Target="../notesSlides/notesSlide1.xml"/><Relationship Id="rId2" Type="http://schemas.openxmlformats.org/officeDocument/2006/relationships/audio" Target="../media/media3.wav"/><Relationship Id="rId16" Type="http://schemas.openxmlformats.org/officeDocument/2006/relationships/audio" Target="../media/media10.wav"/><Relationship Id="rId20" Type="http://schemas.openxmlformats.org/officeDocument/2006/relationships/audio" Target="../media/media12.wav"/><Relationship Id="rId29" Type="http://schemas.microsoft.com/office/2007/relationships/media" Target="../media/media17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24" Type="http://schemas.openxmlformats.org/officeDocument/2006/relationships/audio" Target="../media/media14.wav"/><Relationship Id="rId32" Type="http://schemas.openxmlformats.org/officeDocument/2006/relationships/audio" Target="../media/media18.wav"/><Relationship Id="rId37" Type="http://schemas.openxmlformats.org/officeDocument/2006/relationships/slideLayout" Target="../slideLayouts/slideLayout2.xml"/><Relationship Id="rId40" Type="http://schemas.openxmlformats.org/officeDocument/2006/relationships/image" Target="../media/image13.png"/><Relationship Id="rId5" Type="http://schemas.microsoft.com/office/2007/relationships/media" Target="../media/media5.wav"/><Relationship Id="rId15" Type="http://schemas.microsoft.com/office/2007/relationships/media" Target="../media/media10.wav"/><Relationship Id="rId23" Type="http://schemas.microsoft.com/office/2007/relationships/media" Target="../media/media14.wav"/><Relationship Id="rId28" Type="http://schemas.openxmlformats.org/officeDocument/2006/relationships/audio" Target="../media/media16.wav"/><Relationship Id="rId36" Type="http://schemas.openxmlformats.org/officeDocument/2006/relationships/audio" Target="../media/media20.wav"/><Relationship Id="rId10" Type="http://schemas.openxmlformats.org/officeDocument/2006/relationships/audio" Target="../media/media7.wav"/><Relationship Id="rId19" Type="http://schemas.microsoft.com/office/2007/relationships/media" Target="../media/media12.wav"/><Relationship Id="rId31" Type="http://schemas.microsoft.com/office/2007/relationships/media" Target="../media/media18.wav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Relationship Id="rId22" Type="http://schemas.openxmlformats.org/officeDocument/2006/relationships/audio" Target="../media/media13.wav"/><Relationship Id="rId27" Type="http://schemas.microsoft.com/office/2007/relationships/media" Target="../media/media16.wav"/><Relationship Id="rId30" Type="http://schemas.openxmlformats.org/officeDocument/2006/relationships/audio" Target="../media/media17.wav"/><Relationship Id="rId35" Type="http://schemas.microsoft.com/office/2007/relationships/media" Target="../media/media20.wav"/><Relationship Id="rId8" Type="http://schemas.openxmlformats.org/officeDocument/2006/relationships/audio" Target="../media/media6.wav"/><Relationship Id="rId3" Type="http://schemas.microsoft.com/office/2007/relationships/media" Target="../media/media4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qRpPMOaMIA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xKpM4JoqN8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NccCW5pWfuI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8VeiELD3RIA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uDiT3uBDQU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edB9P8IECEA" TargetMode="External"/><Relationship Id="rId4" Type="http://schemas.openxmlformats.org/officeDocument/2006/relationships/hyperlink" Target="https://www.youtube.com/watch?v=gfLux1JirG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aYuQqDxUaM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TwJ9r-tKp8" TargetMode="External"/><Relationship Id="rId2" Type="http://schemas.openxmlformats.org/officeDocument/2006/relationships/hyperlink" Target="https://en.wikipedia.org/wiki/The_Rite_of_Spring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qTpWD28Vcq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2438400"/>
            <a:ext cx="4800600" cy="630702"/>
          </a:xfrm>
        </p:spPr>
        <p:txBody>
          <a:bodyPr>
            <a:noAutofit/>
          </a:bodyPr>
          <a:lstStyle/>
          <a:p>
            <a:pPr algn="ctr"/>
            <a:r>
              <a:rPr lang="en-US" sz="24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THE </a:t>
            </a:r>
            <a:r>
              <a:rPr lang="en-US" sz="24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DEATH OF </a:t>
            </a:r>
            <a:r>
              <a:rPr lang="en-US" sz="24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ROMANTICISM</a:t>
            </a:r>
          </a:p>
          <a:p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838200"/>
            <a:ext cx="6172200" cy="914400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>
                <a:solidFill>
                  <a:srgbClr val="FFFF00"/>
                </a:solidFill>
                <a:effectLst/>
              </a:rPr>
              <a:t>The Common Ground of Music</a:t>
            </a:r>
            <a:endParaRPr lang="en-US" cap="non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3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FFFF00"/>
                </a:solidFill>
              </a:rPr>
              <a:t>4</a:t>
            </a:r>
            <a:r>
              <a:rPr lang="en-US" cap="none" dirty="0" smtClean="0">
                <a:solidFill>
                  <a:srgbClr val="FFFF00"/>
                </a:solidFill>
              </a:rPr>
              <a:t>0 Years of Change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036" y="1524000"/>
            <a:ext cx="747352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1886  Fran </a:t>
            </a:r>
            <a:r>
              <a:rPr lang="en-US" dirty="0" smtClean="0">
                <a:solidFill>
                  <a:srgbClr val="00B0F0"/>
                </a:solidFill>
              </a:rPr>
              <a:t>Liszt </a:t>
            </a:r>
            <a:r>
              <a:rPr lang="en-US" dirty="0">
                <a:solidFill>
                  <a:srgbClr val="00B0F0"/>
                </a:solidFill>
              </a:rPr>
              <a:t>dies</a:t>
            </a:r>
          </a:p>
          <a:p>
            <a:r>
              <a:rPr lang="en-US" dirty="0">
                <a:solidFill>
                  <a:srgbClr val="00B0F0"/>
                </a:solidFill>
              </a:rPr>
              <a:t>1887 </a:t>
            </a:r>
            <a:r>
              <a:rPr lang="en-US" dirty="0" smtClean="0">
                <a:solidFill>
                  <a:srgbClr val="00B0F0"/>
                </a:solidFill>
              </a:rPr>
              <a:t>The </a:t>
            </a:r>
            <a:r>
              <a:rPr lang="en-US" dirty="0">
                <a:solidFill>
                  <a:srgbClr val="00B0F0"/>
                </a:solidFill>
              </a:rPr>
              <a:t>contact lens in invented</a:t>
            </a:r>
          </a:p>
          <a:p>
            <a:r>
              <a:rPr lang="en-US" dirty="0">
                <a:solidFill>
                  <a:srgbClr val="00B0F0"/>
                </a:solidFill>
              </a:rPr>
              <a:t>1888 Henrich </a:t>
            </a:r>
            <a:r>
              <a:rPr lang="en-US" dirty="0" smtClean="0">
                <a:solidFill>
                  <a:srgbClr val="00B0F0"/>
                </a:solidFill>
              </a:rPr>
              <a:t>Hertz </a:t>
            </a:r>
            <a:r>
              <a:rPr lang="en-US" dirty="0">
                <a:solidFill>
                  <a:srgbClr val="00B0F0"/>
                </a:solidFill>
              </a:rPr>
              <a:t>produces and detects radio waves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1889 Eiffel </a:t>
            </a:r>
            <a:r>
              <a:rPr lang="en-US" dirty="0">
                <a:solidFill>
                  <a:srgbClr val="00B0F0"/>
                </a:solidFill>
              </a:rPr>
              <a:t>Tower opens</a:t>
            </a:r>
          </a:p>
          <a:p>
            <a:r>
              <a:rPr lang="en-US" dirty="0">
                <a:solidFill>
                  <a:srgbClr val="00B0F0"/>
                </a:solidFill>
              </a:rPr>
              <a:t>1890 Rubber gloves used during surgery 1</a:t>
            </a:r>
            <a:r>
              <a:rPr lang="en-US" baseline="30000" dirty="0">
                <a:solidFill>
                  <a:srgbClr val="00B0F0"/>
                </a:solidFill>
              </a:rPr>
              <a:t>st</a:t>
            </a:r>
            <a:r>
              <a:rPr lang="en-US" dirty="0">
                <a:solidFill>
                  <a:srgbClr val="00B0F0"/>
                </a:solidFill>
              </a:rPr>
              <a:t> time (Johns </a:t>
            </a:r>
            <a:r>
              <a:rPr lang="en-US" dirty="0" smtClean="0">
                <a:solidFill>
                  <a:srgbClr val="00B0F0"/>
                </a:solidFill>
              </a:rPr>
              <a:t>Hopkins)….  </a:t>
            </a:r>
            <a:r>
              <a:rPr lang="en-US" dirty="0">
                <a:solidFill>
                  <a:srgbClr val="00B0F0"/>
                </a:solidFill>
              </a:rPr>
              <a:t>Eisenhower born</a:t>
            </a:r>
          </a:p>
          <a:p>
            <a:r>
              <a:rPr lang="en-US" dirty="0">
                <a:solidFill>
                  <a:srgbClr val="00B0F0"/>
                </a:solidFill>
              </a:rPr>
              <a:t>1891  </a:t>
            </a:r>
            <a:r>
              <a:rPr lang="en-US" dirty="0" smtClean="0">
                <a:solidFill>
                  <a:srgbClr val="00B0F0"/>
                </a:solidFill>
              </a:rPr>
              <a:t>Conan </a:t>
            </a:r>
            <a:r>
              <a:rPr lang="en-US" dirty="0">
                <a:solidFill>
                  <a:srgbClr val="00B0F0"/>
                </a:solidFill>
              </a:rPr>
              <a:t>Doyle publishes the first Sherlock Holmes story</a:t>
            </a:r>
          </a:p>
          <a:p>
            <a:r>
              <a:rPr lang="en-US" dirty="0">
                <a:solidFill>
                  <a:srgbClr val="00B0F0"/>
                </a:solidFill>
              </a:rPr>
              <a:t>1892  Leoncavallo premiers I Paliacci</a:t>
            </a:r>
          </a:p>
          <a:p>
            <a:r>
              <a:rPr lang="en-US" dirty="0">
                <a:solidFill>
                  <a:srgbClr val="00B0F0"/>
                </a:solidFill>
              </a:rPr>
              <a:t>1893  Rudolf Diesel invents the Diesel engine </a:t>
            </a:r>
          </a:p>
          <a:p>
            <a:r>
              <a:rPr lang="en-US" dirty="0">
                <a:solidFill>
                  <a:srgbClr val="00B0F0"/>
                </a:solidFill>
              </a:rPr>
              <a:t>1894 Nicholas II becomes Tsar of all the Russias and Nikita Krushev is born</a:t>
            </a:r>
          </a:p>
          <a:p>
            <a:r>
              <a:rPr lang="en-US" dirty="0">
                <a:solidFill>
                  <a:srgbClr val="00B0F0"/>
                </a:solidFill>
              </a:rPr>
              <a:t>1895  King </a:t>
            </a:r>
            <a:r>
              <a:rPr lang="en-US" dirty="0" smtClean="0">
                <a:solidFill>
                  <a:srgbClr val="00B0F0"/>
                </a:solidFill>
              </a:rPr>
              <a:t>Gillett </a:t>
            </a:r>
            <a:r>
              <a:rPr lang="en-US" dirty="0">
                <a:solidFill>
                  <a:srgbClr val="00B0F0"/>
                </a:solidFill>
              </a:rPr>
              <a:t>introduces the safety razor</a:t>
            </a:r>
          </a:p>
          <a:p>
            <a:r>
              <a:rPr lang="en-US" dirty="0">
                <a:solidFill>
                  <a:srgbClr val="00B0F0"/>
                </a:solidFill>
              </a:rPr>
              <a:t>1896  Tabulating Machine Company founded – later changes its name to IBM</a:t>
            </a:r>
          </a:p>
          <a:p>
            <a:r>
              <a:rPr lang="en-US" dirty="0">
                <a:solidFill>
                  <a:srgbClr val="00B0F0"/>
                </a:solidFill>
              </a:rPr>
              <a:t>1897  H.G. Wells write The Invisible Man</a:t>
            </a:r>
          </a:p>
          <a:p>
            <a:r>
              <a:rPr lang="en-US" dirty="0">
                <a:solidFill>
                  <a:srgbClr val="00B0F0"/>
                </a:solidFill>
              </a:rPr>
              <a:t>1898 US </a:t>
            </a:r>
            <a:r>
              <a:rPr lang="en-US" dirty="0" smtClean="0">
                <a:solidFill>
                  <a:srgbClr val="00B0F0"/>
                </a:solidFill>
              </a:rPr>
              <a:t>declares </a:t>
            </a:r>
            <a:r>
              <a:rPr lang="en-US" dirty="0">
                <a:solidFill>
                  <a:srgbClr val="00B0F0"/>
                </a:solidFill>
              </a:rPr>
              <a:t>war on Spain over Cuba </a:t>
            </a:r>
          </a:p>
          <a:p>
            <a:r>
              <a:rPr lang="en-US" dirty="0">
                <a:solidFill>
                  <a:srgbClr val="00B0F0"/>
                </a:solidFill>
              </a:rPr>
              <a:t>1899  First magnetic recording of sound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715" y="1676400"/>
            <a:ext cx="800655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1900 1</a:t>
            </a:r>
            <a:r>
              <a:rPr lang="en-US" baseline="30000" dirty="0">
                <a:solidFill>
                  <a:srgbClr val="00B0F0"/>
                </a:solidFill>
              </a:rPr>
              <a:t>st</a:t>
            </a:r>
            <a:r>
              <a:rPr lang="en-US" dirty="0">
                <a:solidFill>
                  <a:srgbClr val="00B0F0"/>
                </a:solidFill>
              </a:rPr>
              <a:t> off shore oil wells are drilled</a:t>
            </a:r>
          </a:p>
          <a:p>
            <a:r>
              <a:rPr lang="en-US" dirty="0">
                <a:solidFill>
                  <a:srgbClr val="00B0F0"/>
                </a:solidFill>
              </a:rPr>
              <a:t>1901  J. P. Morgan organizes U.S. Steel and Panama Canal Treaty ratified</a:t>
            </a:r>
          </a:p>
          <a:p>
            <a:r>
              <a:rPr lang="en-US" dirty="0">
                <a:solidFill>
                  <a:srgbClr val="00B0F0"/>
                </a:solidFill>
              </a:rPr>
              <a:t>1902  Ivan Petrovich Pavlov formulates his law of reinforcement - Animal Crackers go on sale</a:t>
            </a:r>
          </a:p>
          <a:p>
            <a:r>
              <a:rPr lang="en-US" dirty="0">
                <a:solidFill>
                  <a:srgbClr val="00B0F0"/>
                </a:solidFill>
              </a:rPr>
              <a:t>Willis Carrier invents the air conditioner</a:t>
            </a:r>
          </a:p>
          <a:p>
            <a:r>
              <a:rPr lang="en-US" dirty="0">
                <a:solidFill>
                  <a:srgbClr val="00B0F0"/>
                </a:solidFill>
              </a:rPr>
              <a:t>1903  Wright Brothers conduct the first successful </a:t>
            </a:r>
            <a:r>
              <a:rPr lang="en-US" dirty="0" smtClean="0">
                <a:solidFill>
                  <a:srgbClr val="00B0F0"/>
                </a:solidFill>
              </a:rPr>
              <a:t>controlled </a:t>
            </a:r>
            <a:r>
              <a:rPr lang="en-US" dirty="0">
                <a:solidFill>
                  <a:srgbClr val="00B0F0"/>
                </a:solidFill>
              </a:rPr>
              <a:t>flight of an airplane</a:t>
            </a:r>
          </a:p>
          <a:p>
            <a:r>
              <a:rPr lang="en-US" dirty="0">
                <a:solidFill>
                  <a:srgbClr val="00B0F0"/>
                </a:solidFill>
              </a:rPr>
              <a:t>1904  Safety </a:t>
            </a:r>
            <a:r>
              <a:rPr lang="en-US" dirty="0" smtClean="0">
                <a:solidFill>
                  <a:srgbClr val="00B0F0"/>
                </a:solidFill>
              </a:rPr>
              <a:t>Glass </a:t>
            </a:r>
            <a:r>
              <a:rPr lang="en-US" dirty="0">
                <a:solidFill>
                  <a:srgbClr val="00B0F0"/>
                </a:solidFill>
              </a:rPr>
              <a:t>is patented</a:t>
            </a:r>
          </a:p>
          <a:p>
            <a:r>
              <a:rPr lang="en-US" dirty="0">
                <a:solidFill>
                  <a:srgbClr val="00B0F0"/>
                </a:solidFill>
              </a:rPr>
              <a:t>1905  </a:t>
            </a:r>
            <a:r>
              <a:rPr lang="en-US" dirty="0" smtClean="0">
                <a:solidFill>
                  <a:srgbClr val="00B0F0"/>
                </a:solidFill>
              </a:rPr>
              <a:t>Einstein's </a:t>
            </a:r>
            <a:r>
              <a:rPr lang="en-US" dirty="0">
                <a:solidFill>
                  <a:srgbClr val="00B0F0"/>
                </a:solidFill>
              </a:rPr>
              <a:t>Theory of Special Relativity …..Dial telephone invented </a:t>
            </a:r>
          </a:p>
          <a:p>
            <a:r>
              <a:rPr lang="en-US" dirty="0">
                <a:solidFill>
                  <a:srgbClr val="00B0F0"/>
                </a:solidFill>
              </a:rPr>
              <a:t>1906  Aubrey Fessenden invents  AM radio and transmits music and voice via radio waves</a:t>
            </a:r>
          </a:p>
          <a:p>
            <a:r>
              <a:rPr lang="en-US" dirty="0">
                <a:solidFill>
                  <a:srgbClr val="00B0F0"/>
                </a:solidFill>
              </a:rPr>
              <a:t>1907 </a:t>
            </a:r>
            <a:r>
              <a:rPr lang="en-US" dirty="0" smtClean="0">
                <a:solidFill>
                  <a:srgbClr val="00B0F0"/>
                </a:solidFill>
              </a:rPr>
              <a:t>First </a:t>
            </a:r>
            <a:r>
              <a:rPr lang="en-US" dirty="0">
                <a:solidFill>
                  <a:srgbClr val="00B0F0"/>
                </a:solidFill>
              </a:rPr>
              <a:t>exhibition of Cubist visual art in Paris</a:t>
            </a:r>
          </a:p>
          <a:p>
            <a:r>
              <a:rPr lang="en-US" dirty="0">
                <a:solidFill>
                  <a:srgbClr val="00B0F0"/>
                </a:solidFill>
              </a:rPr>
              <a:t>1908  Cellophane is invented</a:t>
            </a:r>
          </a:p>
          <a:p>
            <a:r>
              <a:rPr lang="en-US" dirty="0">
                <a:solidFill>
                  <a:srgbClr val="00B0F0"/>
                </a:solidFill>
              </a:rPr>
              <a:t>1909  </a:t>
            </a:r>
            <a:r>
              <a:rPr lang="en-US" dirty="0" smtClean="0">
                <a:solidFill>
                  <a:srgbClr val="00B0F0"/>
                </a:solidFill>
              </a:rPr>
              <a:t>General </a:t>
            </a:r>
            <a:r>
              <a:rPr lang="en-US" dirty="0">
                <a:solidFill>
                  <a:srgbClr val="00B0F0"/>
                </a:solidFill>
              </a:rPr>
              <a:t>Electric markets the world’s first electric </a:t>
            </a:r>
            <a:r>
              <a:rPr lang="en-US" dirty="0" smtClean="0">
                <a:solidFill>
                  <a:srgbClr val="00B0F0"/>
                </a:solidFill>
              </a:rPr>
              <a:t>toaster</a:t>
            </a:r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1910  Neon light invented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1844040"/>
            <a:ext cx="737015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1911  worlds first escalator</a:t>
            </a:r>
          </a:p>
          <a:p>
            <a:r>
              <a:rPr lang="en-US" dirty="0">
                <a:solidFill>
                  <a:srgbClr val="00B0F0"/>
                </a:solidFill>
              </a:rPr>
              <a:t>1912  5 million people daily attend a movie in the USA</a:t>
            </a:r>
          </a:p>
          <a:p>
            <a:r>
              <a:rPr lang="en-US" dirty="0">
                <a:solidFill>
                  <a:srgbClr val="00B0F0"/>
                </a:solidFill>
              </a:rPr>
              <a:t>1913  Worlds first home refrigerator goes on sale in Chicago</a:t>
            </a:r>
          </a:p>
          <a:p>
            <a:r>
              <a:rPr lang="en-US" dirty="0">
                <a:solidFill>
                  <a:srgbClr val="00B0F0"/>
                </a:solidFill>
              </a:rPr>
              <a:t>1914  Robert Goddard begins experimenting with rockets </a:t>
            </a:r>
            <a:r>
              <a:rPr lang="en-US" dirty="0" smtClean="0">
                <a:solidFill>
                  <a:srgbClr val="00B0F0"/>
                </a:solidFill>
              </a:rPr>
              <a:t>Typewriter </a:t>
            </a:r>
            <a:r>
              <a:rPr lang="en-US" dirty="0">
                <a:solidFill>
                  <a:srgbClr val="00B0F0"/>
                </a:solidFill>
              </a:rPr>
              <a:t>is invented</a:t>
            </a:r>
          </a:p>
          <a:p>
            <a:r>
              <a:rPr lang="en-US" dirty="0">
                <a:solidFill>
                  <a:srgbClr val="00B0F0"/>
                </a:solidFill>
              </a:rPr>
              <a:t>1915  First transcontinental phone call – New York to San </a:t>
            </a:r>
            <a:r>
              <a:rPr lang="en-US" dirty="0" smtClean="0">
                <a:solidFill>
                  <a:srgbClr val="00B0F0"/>
                </a:solidFill>
              </a:rPr>
              <a:t>Francisco </a:t>
            </a:r>
            <a:r>
              <a:rPr lang="en-US" dirty="0">
                <a:solidFill>
                  <a:srgbClr val="00B0F0"/>
                </a:solidFill>
              </a:rPr>
              <a:t>Bell to Watson</a:t>
            </a:r>
          </a:p>
          <a:p>
            <a:r>
              <a:rPr lang="en-US" dirty="0">
                <a:solidFill>
                  <a:srgbClr val="00B0F0"/>
                </a:solidFill>
              </a:rPr>
              <a:t>1916  Washing machine invented</a:t>
            </a:r>
          </a:p>
          <a:p>
            <a:r>
              <a:rPr lang="en-US" dirty="0">
                <a:solidFill>
                  <a:srgbClr val="00B0F0"/>
                </a:solidFill>
              </a:rPr>
              <a:t>1917  Allies execute Mata Hari as a spy…. JFK born</a:t>
            </a:r>
          </a:p>
          <a:p>
            <a:r>
              <a:rPr lang="en-US" dirty="0">
                <a:solidFill>
                  <a:srgbClr val="00B0F0"/>
                </a:solidFill>
              </a:rPr>
              <a:t>1918  8.5 million die in WWI and 22 million die of the “Spanish flu”</a:t>
            </a:r>
          </a:p>
          <a:p>
            <a:r>
              <a:rPr lang="en-US" dirty="0">
                <a:solidFill>
                  <a:srgbClr val="00B0F0"/>
                </a:solidFill>
              </a:rPr>
              <a:t>1919  African-American band leader Lieutenant James Europe brings Jazz to Europe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6518" y="1524000"/>
            <a:ext cx="775244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1920  </a:t>
            </a:r>
            <a:r>
              <a:rPr lang="en-US" dirty="0">
                <a:solidFill>
                  <a:srgbClr val="00B0F0"/>
                </a:solidFill>
              </a:rPr>
              <a:t>Retired U.S. Army officer John T. Thompson invents The Tommy Gun</a:t>
            </a:r>
          </a:p>
          <a:p>
            <a:r>
              <a:rPr lang="en-US" dirty="0">
                <a:solidFill>
                  <a:srgbClr val="00B0F0"/>
                </a:solidFill>
              </a:rPr>
              <a:t>1921  KDKA, Pittsburg transmits first regular radio programs in USA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Playwright </a:t>
            </a:r>
            <a:r>
              <a:rPr lang="en-US" dirty="0">
                <a:solidFill>
                  <a:srgbClr val="00B0F0"/>
                </a:solidFill>
              </a:rPr>
              <a:t>Karl Capek coins the term robot to describe mechanical people in his play RUR</a:t>
            </a:r>
          </a:p>
          <a:p>
            <a:r>
              <a:rPr lang="en-US" dirty="0">
                <a:solidFill>
                  <a:srgbClr val="00B0F0"/>
                </a:solidFill>
              </a:rPr>
              <a:t>1922  Mussolini forms Fascist government</a:t>
            </a:r>
          </a:p>
          <a:p>
            <a:r>
              <a:rPr lang="en-US" dirty="0">
                <a:solidFill>
                  <a:srgbClr val="00B0F0"/>
                </a:solidFill>
              </a:rPr>
              <a:t>1923  Sound motion pictures are demonstrated by Lee D Forest</a:t>
            </a:r>
          </a:p>
          <a:p>
            <a:r>
              <a:rPr lang="en-US" dirty="0">
                <a:solidFill>
                  <a:srgbClr val="00B0F0"/>
                </a:solidFill>
              </a:rPr>
              <a:t>1924  Kleenex (celluwipes) are </a:t>
            </a:r>
            <a:r>
              <a:rPr lang="en-US" dirty="0" smtClean="0">
                <a:solidFill>
                  <a:srgbClr val="00B0F0"/>
                </a:solidFill>
              </a:rPr>
              <a:t>introduced</a:t>
            </a:r>
            <a:endParaRPr lang="en-US" dirty="0">
              <a:solidFill>
                <a:srgbClr val="00B0F0"/>
              </a:solidFill>
            </a:endParaRPr>
          </a:p>
          <a:p>
            <a:endParaRPr lang="en-US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8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5" grpId="0"/>
      <p:bldP spid="5" grpId="1"/>
      <p:bldP spid="6" grpId="0"/>
      <p:bldP spid="6" grpId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924800" cy="579438"/>
          </a:xfrm>
        </p:spPr>
        <p:txBody>
          <a:bodyPr/>
          <a:lstStyle/>
          <a:p>
            <a:r>
              <a:rPr lang="en-US" i="1" cap="none" dirty="0">
                <a:solidFill>
                  <a:srgbClr val="FFFF00"/>
                </a:solidFill>
              </a:rPr>
              <a:t>Impression: </a:t>
            </a:r>
            <a:r>
              <a:rPr lang="en-US" i="1" cap="none" dirty="0" smtClean="0">
                <a:solidFill>
                  <a:srgbClr val="FFFF00"/>
                </a:solidFill>
              </a:rPr>
              <a:t> soleil  levant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990600"/>
            <a:ext cx="3276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1872 - Monet </a:t>
            </a:r>
            <a:r>
              <a:rPr lang="en-US" dirty="0">
                <a:solidFill>
                  <a:srgbClr val="00B0F0"/>
                </a:solidFill>
              </a:rPr>
              <a:t>painted this picture of the sun seen through mist at the </a:t>
            </a:r>
            <a:r>
              <a:rPr lang="en-US" dirty="0" smtClean="0">
                <a:solidFill>
                  <a:srgbClr val="00B0F0"/>
                </a:solidFill>
              </a:rPr>
              <a:t>harbor of </a:t>
            </a:r>
            <a:r>
              <a:rPr lang="en-US" i="1" dirty="0">
                <a:solidFill>
                  <a:srgbClr val="00B0F0"/>
                </a:solidFill>
              </a:rPr>
              <a:t>Le Havre </a:t>
            </a:r>
            <a:endParaRPr lang="en-US" i="1" dirty="0" smtClean="0">
              <a:solidFill>
                <a:srgbClr val="00B0F0"/>
              </a:solidFill>
            </a:endParaRPr>
          </a:p>
          <a:p>
            <a:endParaRPr lang="en-US" i="1" dirty="0">
              <a:solidFill>
                <a:srgbClr val="00B0F0"/>
              </a:solidFill>
            </a:endParaRPr>
          </a:p>
          <a:p>
            <a:r>
              <a:rPr lang="en-US" i="1" dirty="0" smtClean="0">
                <a:solidFill>
                  <a:srgbClr val="00B0F0"/>
                </a:solidFill>
              </a:rPr>
              <a:t>1874  </a:t>
            </a:r>
            <a:r>
              <a:rPr lang="en-US" dirty="0" smtClean="0">
                <a:solidFill>
                  <a:srgbClr val="00B0F0"/>
                </a:solidFill>
              </a:rPr>
              <a:t>The painting was </a:t>
            </a:r>
            <a:r>
              <a:rPr lang="en-US" dirty="0">
                <a:solidFill>
                  <a:srgbClr val="00B0F0"/>
                </a:solidFill>
              </a:rPr>
              <a:t>catalogued as </a:t>
            </a:r>
            <a:r>
              <a:rPr lang="en-US" i="1" dirty="0">
                <a:solidFill>
                  <a:srgbClr val="00B0F0"/>
                </a:solidFill>
              </a:rPr>
              <a:t>Impression: soleil levant 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in the first </a:t>
            </a:r>
            <a:r>
              <a:rPr lang="en-US" dirty="0" smtClean="0">
                <a:solidFill>
                  <a:srgbClr val="00B0F0"/>
                </a:solidFill>
              </a:rPr>
              <a:t>exhibition</a:t>
            </a:r>
            <a:endParaRPr lang="en-US" dirty="0">
              <a:solidFill>
                <a:srgbClr val="00B0F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dirty="0" smtClean="0">
                <a:solidFill>
                  <a:srgbClr val="00B0F0"/>
                </a:solidFill>
              </a:rPr>
              <a:t>1877 - Art critic Louis </a:t>
            </a:r>
            <a:r>
              <a:rPr lang="en-US" dirty="0">
                <a:solidFill>
                  <a:srgbClr val="00B0F0"/>
                </a:solidFill>
              </a:rPr>
              <a:t>Leroy </a:t>
            </a:r>
            <a:r>
              <a:rPr lang="en-US" dirty="0" smtClean="0">
                <a:solidFill>
                  <a:srgbClr val="00B0F0"/>
                </a:solidFill>
              </a:rPr>
              <a:t>of </a:t>
            </a:r>
            <a:r>
              <a:rPr lang="en-US" dirty="0">
                <a:solidFill>
                  <a:srgbClr val="00B0F0"/>
                </a:solidFill>
              </a:rPr>
              <a:t>Le Charivari </a:t>
            </a:r>
            <a:r>
              <a:rPr lang="en-US" dirty="0" smtClean="0">
                <a:solidFill>
                  <a:srgbClr val="00B0F0"/>
                </a:solidFill>
              </a:rPr>
              <a:t>wrote a scathing, scoffing article on the exhibition in which he coined  the </a:t>
            </a:r>
            <a:r>
              <a:rPr lang="en-US" dirty="0">
                <a:solidFill>
                  <a:srgbClr val="00B0F0"/>
                </a:solidFill>
              </a:rPr>
              <a:t>word </a:t>
            </a:r>
            <a:r>
              <a:rPr lang="en-US" i="1" dirty="0">
                <a:solidFill>
                  <a:srgbClr val="00B0F0"/>
                </a:solidFill>
              </a:rPr>
              <a:t>Impressionnistes</a:t>
            </a:r>
            <a:r>
              <a:rPr lang="en-US" dirty="0">
                <a:solidFill>
                  <a:srgbClr val="00B0F0"/>
                </a:solidFill>
              </a:rPr>
              <a:t> as a general description of the </a:t>
            </a:r>
            <a:r>
              <a:rPr lang="en-US" dirty="0" smtClean="0">
                <a:solidFill>
                  <a:srgbClr val="00B0F0"/>
                </a:solidFill>
              </a:rPr>
              <a:t>exhibiting artists  The term </a:t>
            </a:r>
            <a:r>
              <a:rPr lang="en-US" dirty="0">
                <a:solidFill>
                  <a:srgbClr val="00B0F0"/>
                </a:solidFill>
              </a:rPr>
              <a:t>was first </a:t>
            </a:r>
            <a:r>
              <a:rPr lang="en-US" dirty="0" smtClean="0">
                <a:solidFill>
                  <a:srgbClr val="00B0F0"/>
                </a:solidFill>
              </a:rPr>
              <a:t>used by the </a:t>
            </a:r>
            <a:r>
              <a:rPr lang="en-US" dirty="0">
                <a:solidFill>
                  <a:srgbClr val="00B0F0"/>
                </a:solidFill>
              </a:rPr>
              <a:t>artists themselves for their third group exhibition in </a:t>
            </a:r>
            <a:r>
              <a:rPr lang="en-US" dirty="0" smtClean="0">
                <a:solidFill>
                  <a:srgbClr val="00B0F0"/>
                </a:solidFill>
              </a:rPr>
              <a:t>1877.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24" y="1352488"/>
            <a:ext cx="5291372" cy="407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3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924800" cy="1143000"/>
          </a:xfrm>
        </p:spPr>
        <p:txBody>
          <a:bodyPr/>
          <a:lstStyle/>
          <a:p>
            <a:r>
              <a:rPr lang="en-US" b="1" cap="none" dirty="0" smtClean="0">
                <a:solidFill>
                  <a:srgbClr val="FFFF00"/>
                </a:solidFill>
              </a:rPr>
              <a:t>Music sings the themes of the times</a:t>
            </a:r>
            <a:endParaRPr lang="en-US" b="1" cap="none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4957" y="1752600"/>
            <a:ext cx="147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Ambiguity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0299" y="2417058"/>
            <a:ext cx="1673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Uncertainty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8549" y="4491318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Lack of resolution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5208494"/>
            <a:ext cx="4487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Missing or imperceptible rhythms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4018" y="3735015"/>
            <a:ext cx="1871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Ambivalence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3074894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Dissonance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99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62000"/>
            <a:ext cx="3733800" cy="488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7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924800" cy="655638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Debussy timeline  - Birth through School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371600"/>
            <a:ext cx="863492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1862 Achille-Claude Debussy is born. 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AutoNum type="arabicPlain" startAt="1871"/>
            </a:pPr>
            <a:r>
              <a:rPr lang="en-US" dirty="0" smtClean="0">
                <a:solidFill>
                  <a:srgbClr val="0070C0"/>
                </a:solidFill>
              </a:rPr>
              <a:t>  Father </a:t>
            </a:r>
            <a:r>
              <a:rPr lang="en-US" dirty="0">
                <a:solidFill>
                  <a:srgbClr val="0070C0"/>
                </a:solidFill>
              </a:rPr>
              <a:t>Manuel Debussy takes part in the Paris Commune. After the Commune is defeated, </a:t>
            </a:r>
            <a:r>
              <a:rPr lang="en-US" dirty="0" smtClean="0">
                <a:solidFill>
                  <a:srgbClr val="0070C0"/>
                </a:solidFill>
              </a:rPr>
              <a:t>he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is sentenced </a:t>
            </a:r>
            <a:r>
              <a:rPr lang="en-US" dirty="0">
                <a:solidFill>
                  <a:srgbClr val="0070C0"/>
                </a:solidFill>
              </a:rPr>
              <a:t>to four years in prison.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1874 age 12, enrolls at the Paris Conservatory of Music.  Debussy's piano examination inspires the 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following </a:t>
            </a:r>
            <a:r>
              <a:rPr lang="en-US" dirty="0">
                <a:solidFill>
                  <a:srgbClr val="0070C0"/>
                </a:solidFill>
              </a:rPr>
              <a:t>comment from his teacher Marmontel: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“</a:t>
            </a:r>
            <a:r>
              <a:rPr lang="en-US" i="1" dirty="0"/>
              <a:t>Charming child, true temperament of an artist; will become a distinguished musician; a great future</a:t>
            </a:r>
            <a:r>
              <a:rPr lang="en-US" dirty="0">
                <a:solidFill>
                  <a:srgbClr val="0070C0"/>
                </a:solidFill>
              </a:rPr>
              <a:t>.”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1884 Leaves the Paris Conservatory of Music at age </a:t>
            </a:r>
            <a:r>
              <a:rPr lang="en-US" dirty="0" smtClean="0">
                <a:solidFill>
                  <a:srgbClr val="0070C0"/>
                </a:solidFill>
              </a:rPr>
              <a:t>22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2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686800" cy="655638"/>
          </a:xfrm>
        </p:spPr>
        <p:txBody>
          <a:bodyPr/>
          <a:lstStyle/>
          <a:p>
            <a:r>
              <a:rPr lang="en-US" cap="none" dirty="0">
                <a:solidFill>
                  <a:srgbClr val="FFFF00"/>
                </a:solidFill>
              </a:rPr>
              <a:t>Debussy timeline  - </a:t>
            </a:r>
            <a:r>
              <a:rPr lang="en-US" cap="none" dirty="0" smtClean="0">
                <a:solidFill>
                  <a:srgbClr val="FFFF00"/>
                </a:solidFill>
              </a:rPr>
              <a:t>1889 - 1905</a:t>
            </a:r>
            <a:endParaRPr lang="en-US" cap="none" dirty="0"/>
          </a:p>
        </p:txBody>
      </p:sp>
      <p:sp>
        <p:nvSpPr>
          <p:cNvPr id="3" name="TextBox 2"/>
          <p:cNvSpPr txBox="1"/>
          <p:nvPr/>
        </p:nvSpPr>
        <p:spPr>
          <a:xfrm>
            <a:off x="300318" y="1143000"/>
            <a:ext cx="800334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1889  Universal </a:t>
            </a:r>
            <a:r>
              <a:rPr lang="en-US" dirty="0">
                <a:solidFill>
                  <a:srgbClr val="0070C0"/>
                </a:solidFill>
              </a:rPr>
              <a:t>Exhibition in Paris – Debussy discovers the Javanese gamelan performed 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by </a:t>
            </a:r>
            <a:r>
              <a:rPr lang="en-US" dirty="0">
                <a:solidFill>
                  <a:srgbClr val="0070C0"/>
                </a:solidFill>
              </a:rPr>
              <a:t>musicians from Saigon, Vietnam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1894  First performance of </a:t>
            </a:r>
            <a:r>
              <a:rPr lang="en-US" i="1" dirty="0">
                <a:solidFill>
                  <a:srgbClr val="0070C0"/>
                </a:solidFill>
              </a:rPr>
              <a:t>Prélude à l'après-midi d'un </a:t>
            </a:r>
            <a:r>
              <a:rPr lang="en-US" i="1" dirty="0" err="1" smtClean="0">
                <a:solidFill>
                  <a:srgbClr val="0070C0"/>
                </a:solidFill>
              </a:rPr>
              <a:t>faune</a:t>
            </a:r>
            <a:endParaRPr lang="en-US" i="1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1899  Debussy marries Lilly Texier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AutoNum type="arabicPlain" startAt="1904"/>
            </a:pPr>
            <a:r>
              <a:rPr lang="en-US" dirty="0" smtClean="0">
                <a:solidFill>
                  <a:srgbClr val="0070C0"/>
                </a:solidFill>
              </a:rPr>
              <a:t> Debussy </a:t>
            </a:r>
            <a:r>
              <a:rPr lang="en-US" dirty="0">
                <a:solidFill>
                  <a:srgbClr val="0070C0"/>
                </a:solidFill>
              </a:rPr>
              <a:t>begins a love affair with Emma Bardac, wife of a banker.  </a:t>
            </a:r>
            <a:endParaRPr lang="en-US" dirty="0" smtClean="0">
              <a:solidFill>
                <a:srgbClr val="0070C0"/>
              </a:solidFill>
            </a:endParaRP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Lilly Debussy </a:t>
            </a:r>
            <a:r>
              <a:rPr lang="en-US" dirty="0">
                <a:solidFill>
                  <a:srgbClr val="0070C0"/>
                </a:solidFill>
              </a:rPr>
              <a:t>attempts </a:t>
            </a:r>
            <a:r>
              <a:rPr lang="en-US" dirty="0" smtClean="0">
                <a:solidFill>
                  <a:srgbClr val="0070C0"/>
                </a:solidFill>
              </a:rPr>
              <a:t>suicide </a:t>
            </a:r>
            <a:r>
              <a:rPr lang="en-US" dirty="0">
                <a:solidFill>
                  <a:srgbClr val="0070C0"/>
                </a:solidFill>
              </a:rPr>
              <a:t>by shooting herself in the stomach with a revolver.  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AutoNum type="arabicPlain" startAt="1905"/>
            </a:pPr>
            <a:r>
              <a:rPr lang="en-US" dirty="0" smtClean="0">
                <a:solidFill>
                  <a:srgbClr val="0070C0"/>
                </a:solidFill>
              </a:rPr>
              <a:t>  Divorce  </a:t>
            </a:r>
            <a:r>
              <a:rPr lang="en-US" dirty="0">
                <a:solidFill>
                  <a:srgbClr val="0070C0"/>
                </a:solidFill>
              </a:rPr>
              <a:t>for both Debussy and </a:t>
            </a:r>
            <a:r>
              <a:rPr lang="en-US" dirty="0" smtClean="0">
                <a:solidFill>
                  <a:srgbClr val="0070C0"/>
                </a:solidFill>
              </a:rPr>
              <a:t>Bardac. Most </a:t>
            </a:r>
            <a:r>
              <a:rPr lang="en-US" dirty="0">
                <a:solidFill>
                  <a:srgbClr val="0070C0"/>
                </a:solidFill>
              </a:rPr>
              <a:t>friends </a:t>
            </a:r>
            <a:r>
              <a:rPr lang="en-US" dirty="0" smtClean="0">
                <a:solidFill>
                  <a:srgbClr val="0070C0"/>
                </a:solidFill>
              </a:rPr>
              <a:t>abandon </a:t>
            </a:r>
            <a:r>
              <a:rPr lang="en-US" dirty="0">
                <a:solidFill>
                  <a:srgbClr val="0070C0"/>
                </a:solidFill>
              </a:rPr>
              <a:t>Debussy.  </a:t>
            </a:r>
            <a:endParaRPr lang="en-US" dirty="0" smtClean="0">
              <a:solidFill>
                <a:srgbClr val="0070C0"/>
              </a:solidFill>
            </a:endParaRP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Le </a:t>
            </a:r>
            <a:r>
              <a:rPr lang="en-US" dirty="0">
                <a:solidFill>
                  <a:srgbClr val="0070C0"/>
                </a:solidFill>
              </a:rPr>
              <a:t>Mer is premiered.  Claude-Emma Debussy ( Chou Chou) is born to the </a:t>
            </a:r>
            <a:endParaRPr lang="en-US" dirty="0" smtClean="0">
              <a:solidFill>
                <a:srgbClr val="0070C0"/>
              </a:solidFill>
            </a:endParaRP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Recently married </a:t>
            </a:r>
            <a:r>
              <a:rPr lang="en-US" dirty="0">
                <a:solidFill>
                  <a:srgbClr val="0070C0"/>
                </a:solidFill>
              </a:rPr>
              <a:t>couple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36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FFFF00"/>
                </a:solidFill>
              </a:rPr>
              <a:t>Debussy timeline  - </a:t>
            </a:r>
            <a:r>
              <a:rPr lang="en-US" cap="none" dirty="0" smtClean="0">
                <a:solidFill>
                  <a:srgbClr val="FFFF00"/>
                </a:solidFill>
              </a:rPr>
              <a:t> 1909 - 1918</a:t>
            </a:r>
            <a:endParaRPr lang="en-US" cap="none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905000"/>
            <a:ext cx="640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1909  Diagnosed with colorectal caner.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AutoNum type="arabicPlain" startAt="1915"/>
            </a:pPr>
            <a:r>
              <a:rPr lang="en-US" dirty="0" smtClean="0">
                <a:solidFill>
                  <a:srgbClr val="0070C0"/>
                </a:solidFill>
              </a:rPr>
              <a:t> Debussy </a:t>
            </a:r>
            <a:r>
              <a:rPr lang="en-US" dirty="0">
                <a:solidFill>
                  <a:srgbClr val="0070C0"/>
                </a:solidFill>
              </a:rPr>
              <a:t>undergoes one of the first colostomy operations. 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Working on an opera based upon Poe’s story </a:t>
            </a:r>
            <a:r>
              <a:rPr lang="en-US" i="1" dirty="0" smtClean="0">
                <a:solidFill>
                  <a:srgbClr val="0070C0"/>
                </a:solidFill>
              </a:rPr>
              <a:t>The Fall of the House of Usher </a:t>
            </a:r>
            <a:endParaRPr lang="en-US" i="1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AutoNum type="arabicPlain" startAt="1916"/>
            </a:pPr>
            <a:r>
              <a:rPr lang="en-US" dirty="0" smtClean="0">
                <a:solidFill>
                  <a:srgbClr val="0070C0"/>
                </a:solidFill>
              </a:rPr>
              <a:t>  Lilly </a:t>
            </a:r>
            <a:r>
              <a:rPr lang="en-US" dirty="0">
                <a:solidFill>
                  <a:srgbClr val="0070C0"/>
                </a:solidFill>
              </a:rPr>
              <a:t>Texier takes Debussy to court for unpaid alimony. </a:t>
            </a:r>
            <a:endParaRPr lang="en-US" dirty="0" smtClean="0">
              <a:solidFill>
                <a:srgbClr val="0070C0"/>
              </a:solidFill>
            </a:endParaRP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He has not paid alimony </a:t>
            </a:r>
            <a:r>
              <a:rPr lang="en-US" dirty="0" smtClean="0">
                <a:solidFill>
                  <a:srgbClr val="0070C0"/>
                </a:solidFill>
              </a:rPr>
              <a:t>since 1910. </a:t>
            </a:r>
            <a:endParaRPr lang="en-US" dirty="0">
              <a:solidFill>
                <a:srgbClr val="0070C0"/>
              </a:solidFill>
            </a:endParaRP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Money </a:t>
            </a:r>
            <a:r>
              <a:rPr lang="en-US" dirty="0">
                <a:solidFill>
                  <a:srgbClr val="0070C0"/>
                </a:solidFill>
              </a:rPr>
              <a:t>and health problems begin to overwhelm him.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1918  Debussy dies of colorectal cancer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64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687" y="304800"/>
            <a:ext cx="7924800" cy="1143000"/>
          </a:xfrm>
        </p:spPr>
        <p:txBody>
          <a:bodyPr/>
          <a:lstStyle/>
          <a:p>
            <a:r>
              <a:rPr lang="en-US" b="1" cap="none" dirty="0" smtClean="0">
                <a:solidFill>
                  <a:srgbClr val="FFFF00"/>
                </a:solidFill>
              </a:rPr>
              <a:t>Tools of the Impressionists</a:t>
            </a:r>
            <a:endParaRPr lang="en-US" b="1" cap="none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752600"/>
            <a:ext cx="8534400" cy="4114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Whole tone scale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Modes of the scale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Influences beyond Europe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Harmonic ambiguity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Ambivalence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Emotion and perceptual experiences SUPPLANT program music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5224790"/>
            <a:ext cx="561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2"/>
              </a:rPr>
              <a:t>View and hear a Gamelan from Indonesia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989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518" y="457200"/>
            <a:ext cx="7924800" cy="609600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Language of the Impressionists</a:t>
            </a:r>
            <a:endParaRPr lang="en-US" cap="none" dirty="0">
              <a:solidFill>
                <a:srgbClr val="FFFF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137701"/>
              </p:ext>
            </p:extLst>
          </p:nvPr>
        </p:nvGraphicFramePr>
        <p:xfrm>
          <a:off x="1353290" y="1253963"/>
          <a:ext cx="6096000" cy="453430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32000"/>
                <a:gridCol w="2032000"/>
                <a:gridCol w="2032000"/>
              </a:tblGrid>
              <a:tr h="45924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Name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Scale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Orchestration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45924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Ionian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5924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Dorian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5924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Phrygian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5924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Lydian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5924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Mixolydian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5924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Aeolian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5924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Locrian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5924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Whole Tone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401078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The 9</a:t>
                      </a:r>
                      <a:r>
                        <a:rPr lang="en-US" b="1" baseline="30000" dirty="0" smtClean="0">
                          <a:solidFill>
                            <a:srgbClr val="0070C0"/>
                          </a:solidFill>
                        </a:rPr>
                        <a:t>th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Aeolian Sca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4233678" y="4086470"/>
            <a:ext cx="265299" cy="265299"/>
          </a:xfrm>
          <a:prstGeom prst="rect">
            <a:avLst/>
          </a:prstGeom>
        </p:spPr>
      </p:pic>
      <p:pic>
        <p:nvPicPr>
          <p:cNvPr id="6" name="Dorian Sca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4274864" y="2268470"/>
            <a:ext cx="243682" cy="243682"/>
          </a:xfrm>
          <a:prstGeom prst="rect">
            <a:avLst/>
          </a:prstGeom>
        </p:spPr>
      </p:pic>
      <p:pic>
        <p:nvPicPr>
          <p:cNvPr id="7" name="Ionian Scal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4250665" y="1845885"/>
            <a:ext cx="287715" cy="287715"/>
          </a:xfrm>
          <a:prstGeom prst="rect">
            <a:avLst/>
          </a:prstGeom>
        </p:spPr>
      </p:pic>
      <p:pic>
        <p:nvPicPr>
          <p:cNvPr id="8" name="Locrian Scale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4252847" y="4512885"/>
            <a:ext cx="287715" cy="287715"/>
          </a:xfrm>
          <a:prstGeom prst="rect">
            <a:avLst/>
          </a:prstGeom>
        </p:spPr>
      </p:pic>
      <p:pic>
        <p:nvPicPr>
          <p:cNvPr id="9" name="Lydian Scale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4222470" y="3221829"/>
            <a:ext cx="287716" cy="287716"/>
          </a:xfrm>
          <a:prstGeom prst="rect">
            <a:avLst/>
          </a:prstGeom>
        </p:spPr>
      </p:pic>
      <p:pic>
        <p:nvPicPr>
          <p:cNvPr id="10" name="Phrygian Scale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4222470" y="2708249"/>
            <a:ext cx="298924" cy="298924"/>
          </a:xfrm>
          <a:prstGeom prst="rect">
            <a:avLst/>
          </a:prstGeom>
        </p:spPr>
      </p:pic>
      <p:pic>
        <p:nvPicPr>
          <p:cNvPr id="11" name="MixoLydian Scale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4293742" y="3712823"/>
            <a:ext cx="248141" cy="248141"/>
          </a:xfrm>
          <a:prstGeom prst="rect">
            <a:avLst/>
          </a:prstGeom>
        </p:spPr>
      </p:pic>
      <p:pic>
        <p:nvPicPr>
          <p:cNvPr id="12" name="1 Whole Tone Scale Piano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4301048" y="4952314"/>
            <a:ext cx="269740" cy="269740"/>
          </a:xfrm>
          <a:prstGeom prst="rect">
            <a:avLst/>
          </a:prstGeom>
        </p:spPr>
      </p:pic>
      <p:pic>
        <p:nvPicPr>
          <p:cNvPr id="13" name="2 Whole Tone Orchestrated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5990356" y="4988059"/>
            <a:ext cx="269740" cy="269740"/>
          </a:xfrm>
          <a:prstGeom prst="rect">
            <a:avLst/>
          </a:prstGeom>
        </p:spPr>
      </p:pic>
      <p:pic>
        <p:nvPicPr>
          <p:cNvPr id="14" name="AEOLIAN On Top of Old Smokey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300744" y="4091393"/>
            <a:ext cx="269740" cy="269740"/>
          </a:xfrm>
          <a:prstGeom prst="rect">
            <a:avLst/>
          </a:prstGeom>
        </p:spPr>
      </p:pic>
      <p:pic>
        <p:nvPicPr>
          <p:cNvPr id="15" name="DORIAN On Top of Old Smokey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276134" y="2261140"/>
            <a:ext cx="243682" cy="243682"/>
          </a:xfrm>
          <a:prstGeom prst="rect">
            <a:avLst/>
          </a:prstGeom>
        </p:spPr>
      </p:pic>
      <p:pic>
        <p:nvPicPr>
          <p:cNvPr id="16" name="LOCRIAN On Top of Old Smokey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300744" y="4576943"/>
            <a:ext cx="269740" cy="269740"/>
          </a:xfrm>
          <a:prstGeom prst="rect">
            <a:avLst/>
          </a:prstGeom>
        </p:spPr>
      </p:pic>
      <p:pic>
        <p:nvPicPr>
          <p:cNvPr id="17" name="LYDIAN On Top of Old Smokey.wav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286152" y="3195060"/>
            <a:ext cx="298924" cy="298924"/>
          </a:xfrm>
          <a:prstGeom prst="rect">
            <a:avLst/>
          </a:prstGeom>
        </p:spPr>
      </p:pic>
      <p:pic>
        <p:nvPicPr>
          <p:cNvPr id="18" name="Ionion On Top of Old Smokey.wav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283137" y="1845885"/>
            <a:ext cx="269740" cy="269740"/>
          </a:xfrm>
          <a:prstGeom prst="rect">
            <a:avLst/>
          </a:prstGeom>
        </p:spPr>
      </p:pic>
      <p:pic>
        <p:nvPicPr>
          <p:cNvPr id="20" name="PHRYGIAN On Top of Old Smokey.wav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279358" y="2737433"/>
            <a:ext cx="269740" cy="269740"/>
          </a:xfrm>
          <a:prstGeom prst="rect">
            <a:avLst/>
          </a:prstGeom>
        </p:spPr>
      </p:pic>
      <p:pic>
        <p:nvPicPr>
          <p:cNvPr id="21" name="MIXOLYDIAN On Top of Old Smokey.wav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286152" y="3624595"/>
            <a:ext cx="298924" cy="298924"/>
          </a:xfrm>
          <a:prstGeom prst="rect">
            <a:avLst/>
          </a:prstGeom>
        </p:spPr>
      </p:pic>
      <p:pic>
        <p:nvPicPr>
          <p:cNvPr id="22" name="WHOLE TONE orchestration On Top of Old Smokey.wav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511323" y="4979664"/>
            <a:ext cx="278135" cy="278135"/>
          </a:xfrm>
          <a:prstGeom prst="rect">
            <a:avLst/>
          </a:prstGeom>
        </p:spPr>
      </p:pic>
      <p:pic>
        <p:nvPicPr>
          <p:cNvPr id="23" name="9th On Top of Old Smokey.wav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286152" y="5489338"/>
            <a:ext cx="298924" cy="2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9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7924800" cy="731838"/>
          </a:xfrm>
        </p:spPr>
        <p:txBody>
          <a:bodyPr/>
          <a:lstStyle/>
          <a:p>
            <a:r>
              <a:rPr lang="en-US" cap="none" dirty="0">
                <a:solidFill>
                  <a:srgbClr val="FFFF00"/>
                </a:solidFill>
              </a:rPr>
              <a:t>M</a:t>
            </a:r>
            <a:r>
              <a:rPr lang="en-US" cap="none" dirty="0" smtClean="0">
                <a:solidFill>
                  <a:srgbClr val="FFFF00"/>
                </a:solidFill>
              </a:rPr>
              <a:t>usic of the Impressionists – Listen For: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961" y="1447800"/>
            <a:ext cx="863005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Irregular </a:t>
            </a:r>
            <a:r>
              <a:rPr lang="en-US" sz="2400" dirty="0">
                <a:solidFill>
                  <a:srgbClr val="00B0F0"/>
                </a:solidFill>
              </a:rPr>
              <a:t>phrases</a:t>
            </a:r>
          </a:p>
          <a:p>
            <a:endParaRPr lang="en-US" sz="2400" dirty="0" smtClean="0">
              <a:solidFill>
                <a:srgbClr val="00B0F0"/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</a:rPr>
              <a:t>Traditional </a:t>
            </a:r>
            <a:r>
              <a:rPr lang="en-US" sz="2400" dirty="0">
                <a:solidFill>
                  <a:srgbClr val="00B0F0"/>
                </a:solidFill>
              </a:rPr>
              <a:t>harmonic </a:t>
            </a:r>
            <a:r>
              <a:rPr lang="en-US" sz="2400" dirty="0" smtClean="0">
                <a:solidFill>
                  <a:srgbClr val="00B0F0"/>
                </a:solidFill>
              </a:rPr>
              <a:t>progressions are avoided</a:t>
            </a:r>
            <a:endParaRPr lang="en-US" sz="2400" dirty="0">
              <a:solidFill>
                <a:srgbClr val="00B0F0"/>
              </a:solidFill>
            </a:endParaRPr>
          </a:p>
          <a:p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</a:rPr>
              <a:t>The color of the orchestra is veiled – a blur – a mystery</a:t>
            </a:r>
            <a:endParaRPr lang="en-US" sz="2400" dirty="0">
              <a:solidFill>
                <a:srgbClr val="00B0F0"/>
              </a:solidFill>
            </a:endParaRPr>
          </a:p>
          <a:p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</a:rPr>
              <a:t>The form of Impressionistic music is at best ambiguous</a:t>
            </a:r>
            <a:endParaRPr lang="en-US" sz="2400" dirty="0">
              <a:solidFill>
                <a:srgbClr val="00B0F0"/>
              </a:solidFill>
            </a:endParaRPr>
          </a:p>
          <a:p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</a:rPr>
              <a:t>Dissonances remain unresolved</a:t>
            </a:r>
            <a:endParaRPr lang="en-US" sz="2400" dirty="0">
              <a:solidFill>
                <a:srgbClr val="00B0F0"/>
              </a:solidFill>
            </a:endParaRPr>
          </a:p>
          <a:p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dirty="0">
                <a:solidFill>
                  <a:srgbClr val="00B0F0"/>
                </a:solidFill>
              </a:rPr>
              <a:t>W</a:t>
            </a:r>
            <a:r>
              <a:rPr lang="en-US" sz="2400" dirty="0" smtClean="0">
                <a:solidFill>
                  <a:srgbClr val="00B0F0"/>
                </a:solidFill>
              </a:rPr>
              <a:t>hole-tone </a:t>
            </a:r>
            <a:r>
              <a:rPr lang="en-US" sz="2400" dirty="0">
                <a:solidFill>
                  <a:srgbClr val="00B0F0"/>
                </a:solidFill>
              </a:rPr>
              <a:t>scales, use of 9th chords, </a:t>
            </a:r>
            <a:r>
              <a:rPr lang="en-US" sz="2400" dirty="0" smtClean="0">
                <a:solidFill>
                  <a:srgbClr val="00B0F0"/>
                </a:solidFill>
              </a:rPr>
              <a:t>modality</a:t>
            </a:r>
            <a:r>
              <a:rPr lang="en-US" sz="2400" dirty="0">
                <a:solidFill>
                  <a:srgbClr val="00B0F0"/>
                </a:solidFill>
              </a:rPr>
              <a:t>, exotic </a:t>
            </a:r>
            <a:r>
              <a:rPr lang="en-US" sz="2400" dirty="0" smtClean="0">
                <a:solidFill>
                  <a:srgbClr val="00B0F0"/>
                </a:solidFill>
              </a:rPr>
              <a:t>scales, vague rhythm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626" y="76200"/>
            <a:ext cx="7924800" cy="1143000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ThE</a:t>
            </a:r>
            <a:r>
              <a:rPr lang="en-US" sz="3600" dirty="0" smtClean="0">
                <a:solidFill>
                  <a:srgbClr val="FFFF00"/>
                </a:solidFill>
              </a:rPr>
              <a:t> Queen’s Jolly Good Baby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0" y="1828800"/>
            <a:ext cx="4758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Louis XVII of France was born in 1785</a:t>
            </a:r>
          </a:p>
        </p:txBody>
      </p:sp>
      <p:sp>
        <p:nvSpPr>
          <p:cNvPr id="4" name="Rectangle 3"/>
          <p:cNvSpPr/>
          <p:nvPr/>
        </p:nvSpPr>
        <p:spPr>
          <a:xfrm>
            <a:off x="3429000" y="3100939"/>
            <a:ext cx="59744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dirty="0">
                <a:solidFill>
                  <a:srgbClr val="FFFFFF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His Nurse Madame </a:t>
            </a:r>
            <a:r>
              <a:rPr lang="en-US" sz="2400" dirty="0" err="1" smtClean="0">
                <a:solidFill>
                  <a:srgbClr val="FFFF00"/>
                </a:solidFill>
              </a:rPr>
              <a:t>Poitrine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Sang  to him : 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i="1" dirty="0" smtClean="0">
                <a:solidFill>
                  <a:srgbClr val="FFFF00"/>
                </a:solidFill>
              </a:rPr>
              <a:t>The </a:t>
            </a:r>
            <a:r>
              <a:rPr lang="en-US" sz="2400" i="1" dirty="0">
                <a:solidFill>
                  <a:srgbClr val="FFFF00"/>
                </a:solidFill>
              </a:rPr>
              <a:t>Death and Burial of the Invincible </a:t>
            </a:r>
            <a:r>
              <a:rPr lang="en-US" sz="2400" i="1" dirty="0" err="1">
                <a:solidFill>
                  <a:srgbClr val="FFFF00"/>
                </a:solidFill>
              </a:rPr>
              <a:t>Marlbrough</a:t>
            </a:r>
            <a:endParaRPr lang="en-US" sz="2400" i="1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8114"/>
            <a:ext cx="3200400" cy="3884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4648200"/>
            <a:ext cx="5336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hlinkClick r:id="rId3"/>
              </a:rPr>
              <a:t>Listen to the song in the original French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8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cap="none" dirty="0" smtClean="0">
                <a:solidFill>
                  <a:srgbClr val="FFFF00"/>
                </a:solidFill>
              </a:rPr>
              <a:t>I am Not an Impressionist</a:t>
            </a:r>
            <a:endParaRPr lang="en-US" sz="2800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060" y="1600200"/>
            <a:ext cx="883023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In a letter </a:t>
            </a:r>
            <a:r>
              <a:rPr lang="en-US" sz="2800" i="1" dirty="0" smtClean="0"/>
              <a:t>dated </a:t>
            </a:r>
            <a:r>
              <a:rPr lang="en-US" sz="2800" i="1" dirty="0"/>
              <a:t>1908, </a:t>
            </a:r>
            <a:r>
              <a:rPr lang="en-US" sz="2800" i="1" dirty="0" smtClean="0"/>
              <a:t>Debussy wrote:</a:t>
            </a:r>
          </a:p>
          <a:p>
            <a:endParaRPr lang="en-US" sz="2800" dirty="0" smtClean="0">
              <a:solidFill>
                <a:srgbClr val="00B0F0"/>
              </a:solidFill>
            </a:endParaRPr>
          </a:p>
          <a:p>
            <a:r>
              <a:rPr lang="en-US" sz="2800" dirty="0" smtClean="0">
                <a:solidFill>
                  <a:srgbClr val="00B0F0"/>
                </a:solidFill>
              </a:rPr>
              <a:t> </a:t>
            </a:r>
            <a:r>
              <a:rPr lang="en-US" sz="2800" dirty="0">
                <a:solidFill>
                  <a:srgbClr val="00B0F0"/>
                </a:solidFill>
              </a:rPr>
              <a:t>"I am trying to do 'something different'—an effect of reality ... what the imbeciles call 'impressionism</a:t>
            </a:r>
            <a:r>
              <a:rPr lang="en-US" sz="2800" dirty="0" smtClean="0">
                <a:solidFill>
                  <a:srgbClr val="00B0F0"/>
                </a:solidFill>
              </a:rPr>
              <a:t>', a </a:t>
            </a:r>
            <a:r>
              <a:rPr lang="en-US" sz="2800" dirty="0">
                <a:solidFill>
                  <a:srgbClr val="00B0F0"/>
                </a:solidFill>
              </a:rPr>
              <a:t>term which is as poorly used as possible, particularly by the critics, since they do not hesitate to </a:t>
            </a:r>
            <a:r>
              <a:rPr lang="en-US" sz="2800" dirty="0" smtClean="0">
                <a:solidFill>
                  <a:srgbClr val="00B0F0"/>
                </a:solidFill>
              </a:rPr>
              <a:t>apply  </a:t>
            </a:r>
            <a:r>
              <a:rPr lang="en-US" sz="2800" dirty="0">
                <a:solidFill>
                  <a:srgbClr val="00B0F0"/>
                </a:solidFill>
              </a:rPr>
              <a:t>it to [J.M.W.] Turner, the finest creator of mysterious effects in all the world of art</a:t>
            </a:r>
            <a:r>
              <a:rPr lang="en-US" sz="2800" dirty="0" smtClean="0">
                <a:solidFill>
                  <a:srgbClr val="00B0F0"/>
                </a:solidFill>
              </a:rPr>
              <a:t>.“ </a:t>
            </a:r>
          </a:p>
          <a:p>
            <a:endParaRPr lang="en-US" sz="2800" dirty="0" smtClean="0"/>
          </a:p>
          <a:p>
            <a:pPr algn="r"/>
            <a:r>
              <a:rPr lang="en-US" dirty="0" smtClean="0"/>
              <a:t>(J. M. W. Turner 1775-1851 British Landscape artist of the Romantic period)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0" y="6172200"/>
            <a:ext cx="5211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2"/>
              </a:rPr>
              <a:t>See some of J.M.W. Turner’s art here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35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-89647"/>
            <a:ext cx="7924800" cy="731838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Hallmarks of Debussy’s Music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918" y="609600"/>
            <a:ext cx="8763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Glittering </a:t>
            </a:r>
            <a:r>
              <a:rPr lang="en-US" sz="2400" b="1" dirty="0">
                <a:solidFill>
                  <a:srgbClr val="0070C0"/>
                </a:solidFill>
              </a:rPr>
              <a:t>passages and webs of figurations </a:t>
            </a:r>
          </a:p>
          <a:p>
            <a:pPr lvl="1"/>
            <a:r>
              <a:rPr lang="en-US" sz="2400" i="1" dirty="0" smtClean="0"/>
              <a:t>distractions </a:t>
            </a:r>
            <a:r>
              <a:rPr lang="en-US" sz="2400" i="1" dirty="0"/>
              <a:t>from </a:t>
            </a:r>
            <a:r>
              <a:rPr lang="en-US" sz="2400" i="1" dirty="0" smtClean="0"/>
              <a:t>occasional </a:t>
            </a:r>
            <a:r>
              <a:rPr lang="en-US" sz="2400" i="1" dirty="0"/>
              <a:t>absence of </a:t>
            </a:r>
            <a:r>
              <a:rPr lang="en-US" sz="2400" i="1" dirty="0" smtClean="0"/>
              <a:t>tonality</a:t>
            </a:r>
          </a:p>
          <a:p>
            <a:endParaRPr lang="en-US" sz="800" dirty="0">
              <a:solidFill>
                <a:srgbClr val="00B0F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</a:rPr>
              <a:t>Frequent </a:t>
            </a:r>
            <a:r>
              <a:rPr lang="en-US" sz="2400" b="1" dirty="0">
                <a:solidFill>
                  <a:srgbClr val="0070C0"/>
                </a:solidFill>
              </a:rPr>
              <a:t>use of parallel chords </a:t>
            </a:r>
            <a:endParaRPr lang="en-US" sz="2400" b="1" dirty="0" smtClean="0">
              <a:solidFill>
                <a:srgbClr val="0070C0"/>
              </a:solidFill>
            </a:endParaRPr>
          </a:p>
          <a:p>
            <a:pPr lvl="1"/>
            <a:r>
              <a:rPr lang="en-US" sz="2400" i="1" dirty="0" smtClean="0"/>
              <a:t>not </a:t>
            </a:r>
            <a:r>
              <a:rPr lang="en-US" sz="2400" i="1" dirty="0"/>
              <a:t>harmonies at all, but rather 'chordal melodies', enriched unisons</a:t>
            </a:r>
          </a:p>
          <a:p>
            <a:endParaRPr lang="en-US" sz="800" dirty="0" smtClean="0">
              <a:solidFill>
                <a:srgbClr val="00B0F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</a:rPr>
              <a:t>Bitonality </a:t>
            </a:r>
            <a:r>
              <a:rPr lang="en-US" sz="2400" dirty="0" smtClean="0">
                <a:solidFill>
                  <a:srgbClr val="0070C0"/>
                </a:solidFill>
              </a:rPr>
              <a:t>  </a:t>
            </a:r>
          </a:p>
          <a:p>
            <a:pPr lvl="1"/>
            <a:r>
              <a:rPr lang="en-US" sz="2400" i="1" dirty="0" smtClean="0"/>
              <a:t>music orchestrated in two keys simultaneously</a:t>
            </a:r>
            <a:endParaRPr lang="en-US" sz="2400" i="1" dirty="0"/>
          </a:p>
          <a:p>
            <a:endParaRPr lang="en-US" sz="800" dirty="0" smtClean="0">
              <a:solidFill>
                <a:srgbClr val="00B0F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W</a:t>
            </a:r>
            <a:r>
              <a:rPr lang="en-US" sz="2400" b="1" dirty="0" smtClean="0">
                <a:solidFill>
                  <a:srgbClr val="0070C0"/>
                </a:solidFill>
              </a:rPr>
              <a:t>hole-tone </a:t>
            </a:r>
            <a:r>
              <a:rPr lang="en-US" sz="2400" b="1" dirty="0">
                <a:solidFill>
                  <a:srgbClr val="0070C0"/>
                </a:solidFill>
              </a:rPr>
              <a:t>and pentatonic </a:t>
            </a:r>
            <a:r>
              <a:rPr lang="en-US" sz="2400" b="1" dirty="0" smtClean="0">
                <a:solidFill>
                  <a:srgbClr val="0070C0"/>
                </a:solidFill>
              </a:rPr>
              <a:t>scales</a:t>
            </a:r>
          </a:p>
          <a:p>
            <a:pPr lvl="1"/>
            <a:r>
              <a:rPr lang="en-US" sz="2400" i="1" dirty="0" smtClean="0"/>
              <a:t>Instability and softness within ambiguous settings</a:t>
            </a:r>
            <a:endParaRPr lang="en-US" sz="2400" i="1" dirty="0"/>
          </a:p>
          <a:p>
            <a:endParaRPr lang="en-US" sz="800" dirty="0" smtClean="0">
              <a:solidFill>
                <a:srgbClr val="00B0F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J</a:t>
            </a:r>
            <a:r>
              <a:rPr lang="en-US" sz="2400" b="1" dirty="0" smtClean="0">
                <a:solidFill>
                  <a:srgbClr val="0070C0"/>
                </a:solidFill>
              </a:rPr>
              <a:t>olting </a:t>
            </a:r>
            <a:r>
              <a:rPr lang="en-US" sz="2400" b="1" dirty="0">
                <a:solidFill>
                  <a:srgbClr val="0070C0"/>
                </a:solidFill>
              </a:rPr>
              <a:t>changes of </a:t>
            </a:r>
            <a:r>
              <a:rPr lang="en-US" sz="2400" b="1" dirty="0" smtClean="0">
                <a:solidFill>
                  <a:srgbClr val="0070C0"/>
                </a:solidFill>
              </a:rPr>
              <a:t>key</a:t>
            </a:r>
          </a:p>
          <a:p>
            <a:pPr lvl="1"/>
            <a:r>
              <a:rPr lang="en-US" sz="2400" i="1" dirty="0" smtClean="0"/>
              <a:t>without </a:t>
            </a:r>
            <a:r>
              <a:rPr lang="en-US" sz="2400" i="1" dirty="0"/>
              <a:t>any harmonic preparation or </a:t>
            </a:r>
            <a:r>
              <a:rPr lang="en-US" sz="2400" i="1" dirty="0" smtClean="0"/>
              <a:t>bridge</a:t>
            </a:r>
          </a:p>
          <a:p>
            <a:pPr lvl="1"/>
            <a:endParaRPr lang="en-US" sz="800" i="1" dirty="0"/>
          </a:p>
          <a:p>
            <a:r>
              <a:rPr lang="en-US" sz="2400" b="1" i="1" dirty="0" smtClean="0">
                <a:solidFill>
                  <a:srgbClr val="0070C0"/>
                </a:solidFill>
              </a:rPr>
              <a:t>A Sense of Play</a:t>
            </a:r>
          </a:p>
          <a:p>
            <a:pPr lvl="1"/>
            <a:r>
              <a:rPr lang="en-US" sz="2400" i="1" dirty="0" smtClean="0"/>
              <a:t>Spontaneity – no way to predict what will come next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9455" y="6070356"/>
            <a:ext cx="887454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</a:rPr>
              <a:t>Provisional Reality – nothing permanent  - nothing predictable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07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924800" cy="503238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La Mer - 1905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914400"/>
            <a:ext cx="4968027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2 </a:t>
            </a:r>
            <a:r>
              <a:rPr lang="en-US" dirty="0">
                <a:solidFill>
                  <a:srgbClr val="00B0F0"/>
                </a:solidFill>
              </a:rPr>
              <a:t>flutes and piccolo</a:t>
            </a:r>
            <a:r>
              <a:rPr lang="en-US" dirty="0" smtClean="0">
                <a:solidFill>
                  <a:srgbClr val="00B0F0"/>
                </a:solidFill>
              </a:rPr>
              <a:t>,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2 oboes </a:t>
            </a:r>
            <a:r>
              <a:rPr lang="en-US" dirty="0">
                <a:solidFill>
                  <a:srgbClr val="00B0F0"/>
                </a:solidFill>
              </a:rPr>
              <a:t>and </a:t>
            </a:r>
            <a:r>
              <a:rPr lang="en-US" dirty="0" smtClean="0">
                <a:solidFill>
                  <a:srgbClr val="00B0F0"/>
                </a:solidFill>
              </a:rPr>
              <a:t> cor  anglais </a:t>
            </a:r>
            <a:r>
              <a:rPr lang="en-US" sz="1200" dirty="0" smtClean="0">
                <a:solidFill>
                  <a:srgbClr val="00B0F0"/>
                </a:solidFill>
              </a:rPr>
              <a:t>(English horn)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2 clarinets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smtClean="0">
                <a:solidFill>
                  <a:srgbClr val="00B0F0"/>
                </a:solidFill>
              </a:rPr>
              <a:t>3 bassoons </a:t>
            </a:r>
            <a:r>
              <a:rPr lang="en-US" dirty="0">
                <a:solidFill>
                  <a:srgbClr val="00B0F0"/>
                </a:solidFill>
              </a:rPr>
              <a:t>and contrabassoon</a:t>
            </a:r>
            <a:r>
              <a:rPr lang="en-US" dirty="0" smtClean="0">
                <a:solidFill>
                  <a:srgbClr val="00B0F0"/>
                </a:solidFill>
              </a:rPr>
              <a:t>,</a:t>
            </a:r>
          </a:p>
          <a:p>
            <a:r>
              <a:rPr lang="en-US" dirty="0">
                <a:solidFill>
                  <a:srgbClr val="00B0F0"/>
                </a:solidFill>
              </a:rPr>
              <a:t>4</a:t>
            </a:r>
            <a:r>
              <a:rPr lang="en-US" dirty="0" smtClean="0">
                <a:solidFill>
                  <a:srgbClr val="00B0F0"/>
                </a:solidFill>
              </a:rPr>
              <a:t> horns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3 </a:t>
            </a:r>
            <a:r>
              <a:rPr lang="en-US" dirty="0">
                <a:solidFill>
                  <a:srgbClr val="00B0F0"/>
                </a:solidFill>
              </a:rPr>
              <a:t>trumpets and </a:t>
            </a:r>
            <a:r>
              <a:rPr lang="en-US" dirty="0" smtClean="0">
                <a:solidFill>
                  <a:srgbClr val="00B0F0"/>
                </a:solidFill>
              </a:rPr>
              <a:t>2 cornets</a:t>
            </a:r>
          </a:p>
          <a:p>
            <a:r>
              <a:rPr lang="en-US" dirty="0">
                <a:solidFill>
                  <a:srgbClr val="00B0F0"/>
                </a:solidFill>
              </a:rPr>
              <a:t>3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trombones and </a:t>
            </a:r>
            <a:r>
              <a:rPr lang="en-US" dirty="0" smtClean="0">
                <a:solidFill>
                  <a:srgbClr val="00B0F0"/>
                </a:solidFill>
              </a:rPr>
              <a:t>tuba 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timpani</a:t>
            </a:r>
            <a:r>
              <a:rPr lang="en-US" dirty="0">
                <a:solidFill>
                  <a:srgbClr val="00B0F0"/>
                </a:solidFill>
              </a:rPr>
              <a:t>, cymbals, tam-tam, triangle, </a:t>
            </a:r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 smtClean="0">
                <a:solidFill>
                  <a:srgbClr val="00B0F0"/>
                </a:solidFill>
              </a:rPr>
              <a:t>glockenspiel</a:t>
            </a:r>
            <a:r>
              <a:rPr lang="en-US" dirty="0">
                <a:solidFill>
                  <a:srgbClr val="00B0F0"/>
                </a:solidFill>
              </a:rPr>
              <a:t>, bass </a:t>
            </a:r>
            <a:r>
              <a:rPr lang="en-US" dirty="0" smtClean="0">
                <a:solidFill>
                  <a:srgbClr val="00B0F0"/>
                </a:solidFill>
              </a:rPr>
              <a:t>drum,</a:t>
            </a:r>
          </a:p>
          <a:p>
            <a:r>
              <a:rPr lang="en-US" dirty="0">
                <a:solidFill>
                  <a:srgbClr val="00B0F0"/>
                </a:solidFill>
              </a:rPr>
              <a:t>2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harps, and strings</a:t>
            </a:r>
            <a:r>
              <a:rPr lang="en-US" dirty="0" smtClean="0">
                <a:solidFill>
                  <a:srgbClr val="00B0F0"/>
                </a:solidFill>
              </a:rPr>
              <a:t>.</a:t>
            </a:r>
          </a:p>
          <a:p>
            <a:endParaRPr lang="en-US" sz="800" dirty="0" smtClean="0">
              <a:solidFill>
                <a:srgbClr val="00B0F0"/>
              </a:solidFill>
            </a:endParaRPr>
          </a:p>
          <a:p>
            <a:r>
              <a:rPr lang="en-US" dirty="0" smtClean="0">
                <a:solidFill>
                  <a:srgbClr val="00B0F0"/>
                </a:solidFill>
              </a:rPr>
              <a:t>Performance </a:t>
            </a:r>
            <a:r>
              <a:rPr lang="en-US" dirty="0">
                <a:solidFill>
                  <a:srgbClr val="00B0F0"/>
                </a:solidFill>
              </a:rPr>
              <a:t>time is approximately twenty-three minutes.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9988" y="4876800"/>
            <a:ext cx="83488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When </a:t>
            </a:r>
            <a:r>
              <a:rPr lang="en-US" dirty="0" smtClean="0">
                <a:solidFill>
                  <a:srgbClr val="00B0F0"/>
                </a:solidFill>
              </a:rPr>
              <a:t>the </a:t>
            </a:r>
            <a:r>
              <a:rPr lang="en-US" dirty="0">
                <a:solidFill>
                  <a:srgbClr val="00B0F0"/>
                </a:solidFill>
              </a:rPr>
              <a:t>score </a:t>
            </a:r>
            <a:r>
              <a:rPr lang="en-US" dirty="0" smtClean="0">
                <a:solidFill>
                  <a:srgbClr val="00B0F0"/>
                </a:solidFill>
              </a:rPr>
              <a:t> of </a:t>
            </a:r>
            <a:r>
              <a:rPr lang="en-US" i="1" dirty="0" smtClean="0">
                <a:solidFill>
                  <a:srgbClr val="00B0F0"/>
                </a:solidFill>
              </a:rPr>
              <a:t>Le Mer </a:t>
            </a:r>
            <a:r>
              <a:rPr lang="en-US" dirty="0" smtClean="0">
                <a:solidFill>
                  <a:srgbClr val="00B0F0"/>
                </a:solidFill>
              </a:rPr>
              <a:t>was </a:t>
            </a:r>
            <a:r>
              <a:rPr lang="en-US" dirty="0">
                <a:solidFill>
                  <a:srgbClr val="00B0F0"/>
                </a:solidFill>
              </a:rPr>
              <a:t>printed, Debussy insisted that the cover include a detail from </a:t>
            </a:r>
            <a:endParaRPr lang="en-US" dirty="0" smtClean="0">
              <a:solidFill>
                <a:srgbClr val="00B0F0"/>
              </a:solidFill>
            </a:endParaRPr>
          </a:p>
          <a:p>
            <a:r>
              <a:rPr lang="en-US" i="1" dirty="0" smtClean="0">
                <a:solidFill>
                  <a:srgbClr val="00B0F0"/>
                </a:solidFill>
              </a:rPr>
              <a:t>The </a:t>
            </a:r>
            <a:r>
              <a:rPr lang="en-US" i="1" dirty="0">
                <a:solidFill>
                  <a:srgbClr val="00B0F0"/>
                </a:solidFill>
              </a:rPr>
              <a:t>Hollow of the Wave off Kanagawa</a:t>
            </a:r>
            <a:r>
              <a:rPr lang="en-US" dirty="0" smtClean="0">
                <a:solidFill>
                  <a:srgbClr val="00B0F0"/>
                </a:solidFill>
              </a:rPr>
              <a:t>, the </a:t>
            </a:r>
            <a:r>
              <a:rPr lang="en-US" dirty="0">
                <a:solidFill>
                  <a:srgbClr val="00B0F0"/>
                </a:solidFill>
              </a:rPr>
              <a:t>most celebrated print by the Japanese artist Hokusai, </a:t>
            </a:r>
            <a:endParaRPr lang="en-US" dirty="0" smtClean="0">
              <a:solidFill>
                <a:srgbClr val="00B0F0"/>
              </a:solidFill>
            </a:endParaRPr>
          </a:p>
          <a:p>
            <a:r>
              <a:rPr lang="en-US" dirty="0" smtClean="0">
                <a:solidFill>
                  <a:srgbClr val="00B0F0"/>
                </a:solidFill>
              </a:rPr>
              <a:t>then </a:t>
            </a:r>
            <a:r>
              <a:rPr lang="en-US" dirty="0">
                <a:solidFill>
                  <a:srgbClr val="00B0F0"/>
                </a:solidFill>
              </a:rPr>
              <a:t>enormously popular in France.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15471"/>
            <a:ext cx="4000500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376" y="4053720"/>
            <a:ext cx="771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 Debussy </a:t>
            </a:r>
            <a:r>
              <a:rPr lang="en-US" dirty="0">
                <a:solidFill>
                  <a:srgbClr val="00B0F0"/>
                </a:solidFill>
              </a:rPr>
              <a:t>told Stravinsky, </a:t>
            </a:r>
            <a:r>
              <a:rPr lang="en-US" dirty="0" smtClean="0">
                <a:solidFill>
                  <a:srgbClr val="00B0F0"/>
                </a:solidFill>
              </a:rPr>
              <a:t>that in rehearsals for the premier, the </a:t>
            </a:r>
            <a:r>
              <a:rPr lang="en-US" dirty="0">
                <a:solidFill>
                  <a:srgbClr val="00B0F0"/>
                </a:solidFill>
              </a:rPr>
              <a:t>violinists tied </a:t>
            </a:r>
            <a:r>
              <a:rPr lang="en-US" dirty="0" smtClean="0">
                <a:solidFill>
                  <a:srgbClr val="00B0F0"/>
                </a:solidFill>
              </a:rPr>
              <a:t> handkerchiefs </a:t>
            </a:r>
            <a:r>
              <a:rPr lang="en-US" dirty="0">
                <a:solidFill>
                  <a:srgbClr val="00B0F0"/>
                </a:solidFill>
              </a:rPr>
              <a:t>to the tips of their bows in </a:t>
            </a:r>
            <a:r>
              <a:rPr lang="en-US" dirty="0" smtClean="0">
                <a:solidFill>
                  <a:srgbClr val="00B0F0"/>
                </a:solidFill>
              </a:rPr>
              <a:t>protest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against music they thought offensive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2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710" y="228600"/>
            <a:ext cx="7924800" cy="731838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La Mer – Observations by Composers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2137448"/>
            <a:ext cx="8554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Pierre </a:t>
            </a:r>
            <a:r>
              <a:rPr lang="en-US" b="1" dirty="0">
                <a:solidFill>
                  <a:srgbClr val="C00000"/>
                </a:solidFill>
              </a:rPr>
              <a:t>Boulez :</a:t>
            </a:r>
            <a:r>
              <a:rPr lang="en-US" dirty="0" smtClean="0">
                <a:solidFill>
                  <a:srgbClr val="00B0F0"/>
                </a:solidFill>
              </a:rPr>
              <a:t>  </a:t>
            </a:r>
            <a:r>
              <a:rPr lang="en-US" i="1" dirty="0" smtClean="0">
                <a:solidFill>
                  <a:srgbClr val="00B0F0"/>
                </a:solidFill>
              </a:rPr>
              <a:t>an </a:t>
            </a:r>
            <a:r>
              <a:rPr lang="en-US" i="1" dirty="0">
                <a:solidFill>
                  <a:srgbClr val="00B0F0"/>
                </a:solidFill>
              </a:rPr>
              <a:t>infinitely flexible conception of acoustical instrumental </a:t>
            </a:r>
            <a:r>
              <a:rPr lang="en-US" i="1" dirty="0" smtClean="0">
                <a:solidFill>
                  <a:srgbClr val="00B0F0"/>
                </a:solidFill>
              </a:rPr>
              <a:t>relationships </a:t>
            </a:r>
            <a:r>
              <a:rPr lang="en-US" i="1" dirty="0">
                <a:solidFill>
                  <a:srgbClr val="00B0F0"/>
                </a:solidFill>
              </a:rPr>
              <a:t>t</a:t>
            </a:r>
            <a:r>
              <a:rPr lang="en-US" i="1" dirty="0" smtClean="0">
                <a:solidFill>
                  <a:srgbClr val="00B0F0"/>
                </a:solidFill>
              </a:rPr>
              <a:t>hat </a:t>
            </a:r>
            <a:r>
              <a:rPr lang="en-US" i="1" dirty="0">
                <a:solidFill>
                  <a:srgbClr val="00B0F0"/>
                </a:solidFill>
              </a:rPr>
              <a:t>avoided </a:t>
            </a:r>
            <a:r>
              <a:rPr lang="en-US" i="1" dirty="0" smtClean="0">
                <a:solidFill>
                  <a:srgbClr val="00B0F0"/>
                </a:solidFill>
              </a:rPr>
              <a:t>symmetry, …..a </a:t>
            </a:r>
            <a:r>
              <a:rPr lang="en-US" i="1" dirty="0">
                <a:solidFill>
                  <a:srgbClr val="00B0F0"/>
                </a:solidFill>
              </a:rPr>
              <a:t>development conceived in feelings and irreducible to a formal classical plan</a:t>
            </a:r>
            <a:r>
              <a:rPr lang="en-US" i="1" dirty="0" smtClean="0">
                <a:solidFill>
                  <a:srgbClr val="00B0F0"/>
                </a:solidFill>
              </a:rPr>
              <a:t>.</a:t>
            </a:r>
            <a:endParaRPr lang="en-US" i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1" y="1143000"/>
            <a:ext cx="8630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Debussy: </a:t>
            </a:r>
            <a:r>
              <a:rPr lang="en-US" i="1" dirty="0" smtClean="0">
                <a:solidFill>
                  <a:srgbClr val="00B0F0"/>
                </a:solidFill>
              </a:rPr>
              <a:t>I </a:t>
            </a:r>
            <a:r>
              <a:rPr lang="en-US" i="1" dirty="0">
                <a:solidFill>
                  <a:srgbClr val="00B0F0"/>
                </a:solidFill>
              </a:rPr>
              <a:t>have an endless store of memories [that] are worth </a:t>
            </a:r>
            <a:r>
              <a:rPr lang="en-US" i="1" dirty="0" smtClean="0">
                <a:solidFill>
                  <a:srgbClr val="00B0F0"/>
                </a:solidFill>
              </a:rPr>
              <a:t>more  </a:t>
            </a:r>
            <a:r>
              <a:rPr lang="en-US" i="1" dirty="0">
                <a:solidFill>
                  <a:srgbClr val="00B0F0"/>
                </a:solidFill>
              </a:rPr>
              <a:t>than the reality, </a:t>
            </a:r>
            <a:r>
              <a:rPr lang="en-US" i="1" dirty="0" smtClean="0">
                <a:solidFill>
                  <a:srgbClr val="00B0F0"/>
                </a:solidFill>
              </a:rPr>
              <a:t> whose </a:t>
            </a:r>
            <a:r>
              <a:rPr lang="en-US" i="1" dirty="0">
                <a:solidFill>
                  <a:srgbClr val="00B0F0"/>
                </a:solidFill>
              </a:rPr>
              <a:t>beauty often deadens thought</a:t>
            </a:r>
            <a:r>
              <a:rPr lang="en-US" dirty="0" smtClean="0">
                <a:solidFill>
                  <a:srgbClr val="00B0F0"/>
                </a:solidFill>
              </a:rPr>
              <a:t>.</a:t>
            </a:r>
          </a:p>
          <a:p>
            <a:pPr algn="r"/>
            <a:r>
              <a:rPr lang="en-US" sz="1400" i="1" dirty="0" smtClean="0"/>
              <a:t>Debussy </a:t>
            </a:r>
            <a:r>
              <a:rPr lang="en-US" sz="1400" i="1" dirty="0"/>
              <a:t>felt overwhelmed in the presence of the sea and could not compose within sight or sound of 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987" y="3352800"/>
            <a:ext cx="8648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b="1" dirty="0" smtClean="0">
                <a:solidFill>
                  <a:srgbClr val="C00000"/>
                </a:solidFill>
              </a:rPr>
              <a:t>Saint-Saëns </a:t>
            </a:r>
            <a:r>
              <a:rPr lang="en-US" dirty="0" smtClean="0">
                <a:solidFill>
                  <a:srgbClr val="00B0F0"/>
                </a:solidFill>
              </a:rPr>
              <a:t>:  </a:t>
            </a:r>
            <a:r>
              <a:rPr lang="en-US" i="1" dirty="0" smtClean="0">
                <a:solidFill>
                  <a:srgbClr val="00B0F0"/>
                </a:solidFill>
              </a:rPr>
              <a:t>Debussy </a:t>
            </a:r>
            <a:r>
              <a:rPr lang="en-US" i="1" dirty="0">
                <a:solidFill>
                  <a:srgbClr val="00B0F0"/>
                </a:solidFill>
              </a:rPr>
              <a:t>has not created a style but has cultivated the absence of </a:t>
            </a:r>
            <a:r>
              <a:rPr lang="en-US" i="1" dirty="0" smtClean="0">
                <a:solidFill>
                  <a:srgbClr val="00B0F0"/>
                </a:solidFill>
              </a:rPr>
              <a:t>style.</a:t>
            </a:r>
            <a:endParaRPr lang="en-US" i="1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3886200"/>
            <a:ext cx="7962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</a:rPr>
              <a:t> Boulez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i="1" dirty="0" smtClean="0">
                <a:solidFill>
                  <a:srgbClr val="00B0F0"/>
                </a:solidFill>
              </a:rPr>
              <a:t>What </a:t>
            </a:r>
            <a:r>
              <a:rPr lang="en-US" i="1" dirty="0">
                <a:solidFill>
                  <a:srgbClr val="00B0F0"/>
                </a:solidFill>
              </a:rPr>
              <a:t>was overthrown was not so much the art of development as the very concept of form itself, … giving wings to a supple, mobile expressiveness, … a miracle of proportion, balance and transparency</a:t>
            </a:r>
            <a:r>
              <a:rPr lang="en-US" i="1" dirty="0" smtClean="0">
                <a:solidFill>
                  <a:srgbClr val="00B0F0"/>
                </a:solidFill>
              </a:rPr>
              <a:t>.</a:t>
            </a:r>
            <a:endParaRPr lang="en-US" i="1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357" y="4876800"/>
            <a:ext cx="8242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F0"/>
                </a:solidFill>
              </a:rPr>
              <a:t>Debussy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There </a:t>
            </a:r>
            <a:r>
              <a:rPr lang="en-US" sz="2400" dirty="0">
                <a:solidFill>
                  <a:srgbClr val="FFFF00"/>
                </a:solidFill>
              </a:rPr>
              <a:t>is no theory. </a:t>
            </a:r>
            <a:r>
              <a:rPr lang="en-US" sz="2400" dirty="0" smtClean="0">
                <a:solidFill>
                  <a:srgbClr val="FFFF00"/>
                </a:solidFill>
              </a:rPr>
              <a:t> You merely </a:t>
            </a:r>
            <a:r>
              <a:rPr lang="en-US" sz="2400" dirty="0">
                <a:solidFill>
                  <a:srgbClr val="FFFF00"/>
                </a:solidFill>
              </a:rPr>
              <a:t>have to listen. </a:t>
            </a:r>
            <a:r>
              <a:rPr lang="en-US" sz="2400" dirty="0" smtClean="0">
                <a:solidFill>
                  <a:srgbClr val="FFFF00"/>
                </a:solidFill>
              </a:rPr>
              <a:t> Pleasure </a:t>
            </a:r>
            <a:r>
              <a:rPr lang="en-US" sz="2400" dirty="0">
                <a:solidFill>
                  <a:srgbClr val="FFFF00"/>
                </a:solidFill>
              </a:rPr>
              <a:t>is the law.</a:t>
            </a:r>
          </a:p>
        </p:txBody>
      </p:sp>
    </p:spTree>
    <p:extLst>
      <p:ext uri="{BB962C8B-B14F-4D97-AF65-F5344CB8AC3E}">
        <p14:creationId xmlns:p14="http://schemas.microsoft.com/office/powerpoint/2010/main" val="92049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895" y="533400"/>
            <a:ext cx="7924800" cy="655638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Le Mer – The Musicologists Weigh In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816" y="2438400"/>
            <a:ext cx="9049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Jean Barraqué </a:t>
            </a:r>
            <a:r>
              <a:rPr lang="fr-FR" dirty="0" smtClean="0">
                <a:solidFill>
                  <a:srgbClr val="0070C0"/>
                </a:solidFill>
              </a:rPr>
              <a:t>(</a:t>
            </a:r>
            <a:r>
              <a:rPr lang="fr-FR" i="1" dirty="0" smtClean="0">
                <a:solidFill>
                  <a:srgbClr val="0070C0"/>
                </a:solidFill>
              </a:rPr>
              <a:t>La </a:t>
            </a:r>
            <a:r>
              <a:rPr lang="fr-FR" i="1" dirty="0">
                <a:solidFill>
                  <a:srgbClr val="0070C0"/>
                </a:solidFill>
              </a:rPr>
              <a:t>Mer de Debussy</a:t>
            </a:r>
            <a:r>
              <a:rPr lang="fr-FR" i="1" dirty="0" smtClean="0">
                <a:solidFill>
                  <a:srgbClr val="0070C0"/>
                </a:solidFill>
              </a:rPr>
              <a:t>,</a:t>
            </a:r>
            <a:r>
              <a:rPr lang="fr-FR" dirty="0" smtClean="0">
                <a:solidFill>
                  <a:srgbClr val="0070C0"/>
                </a:solidFill>
              </a:rPr>
              <a:t>   Analyse </a:t>
            </a:r>
            <a:r>
              <a:rPr lang="fr-FR" dirty="0">
                <a:solidFill>
                  <a:srgbClr val="0070C0"/>
                </a:solidFill>
              </a:rPr>
              <a:t>musicale) </a:t>
            </a:r>
            <a:endParaRPr lang="fr-FR" dirty="0" smtClean="0">
              <a:solidFill>
                <a:srgbClr val="0070C0"/>
              </a:solidFill>
            </a:endParaRPr>
          </a:p>
          <a:p>
            <a:pPr lvl="1"/>
            <a:r>
              <a:rPr lang="en-US" i="1" dirty="0" smtClean="0"/>
              <a:t>La Mer  w</a:t>
            </a:r>
            <a:r>
              <a:rPr lang="en-US" dirty="0" smtClean="0"/>
              <a:t>as </a:t>
            </a:r>
            <a:r>
              <a:rPr lang="en-US" dirty="0"/>
              <a:t>the first work to </a:t>
            </a:r>
            <a:r>
              <a:rPr lang="en-US" dirty="0" smtClean="0"/>
              <a:t>have  </a:t>
            </a:r>
            <a:r>
              <a:rPr lang="en-US" dirty="0"/>
              <a:t>an "open" form - a "sonorous becoming... a </a:t>
            </a:r>
            <a:r>
              <a:rPr lang="en-US" dirty="0" smtClean="0"/>
              <a:t>developmental</a:t>
            </a:r>
          </a:p>
          <a:p>
            <a:pPr lvl="1"/>
            <a:r>
              <a:rPr lang="en-US" dirty="0" smtClean="0"/>
              <a:t> process </a:t>
            </a:r>
            <a:r>
              <a:rPr lang="en-US" dirty="0"/>
              <a:t>in which the very notions </a:t>
            </a:r>
            <a:r>
              <a:rPr lang="en-US" dirty="0" smtClean="0"/>
              <a:t>of </a:t>
            </a:r>
            <a:r>
              <a:rPr lang="en-US" dirty="0"/>
              <a:t>exposition and development coexist in an uninterrupted burst."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640" y="1461247"/>
            <a:ext cx="6149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Simon Trezise, </a:t>
            </a:r>
            <a:r>
              <a:rPr lang="en-US" i="1" dirty="0" smtClean="0">
                <a:solidFill>
                  <a:srgbClr val="0070C0"/>
                </a:solidFill>
              </a:rPr>
              <a:t>Debussy</a:t>
            </a:r>
            <a:r>
              <a:rPr lang="en-US" i="1" dirty="0">
                <a:solidFill>
                  <a:srgbClr val="0070C0"/>
                </a:solidFill>
              </a:rPr>
              <a:t>: La Mer </a:t>
            </a:r>
            <a:r>
              <a:rPr lang="en-US" dirty="0">
                <a:solidFill>
                  <a:srgbClr val="0070C0"/>
                </a:solidFill>
              </a:rPr>
              <a:t>(Cambridge, 1994)  </a:t>
            </a:r>
          </a:p>
          <a:p>
            <a:pPr lvl="1"/>
            <a:r>
              <a:rPr lang="en-US" dirty="0" smtClean="0"/>
              <a:t>Motifs </a:t>
            </a:r>
            <a:r>
              <a:rPr lang="en-US" dirty="0"/>
              <a:t>are constantly propagated by derivation from earlier motifs.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781" y="3657600"/>
            <a:ext cx="82461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Roy Howat </a:t>
            </a:r>
            <a:r>
              <a:rPr lang="en-US" dirty="0" smtClean="0">
                <a:solidFill>
                  <a:srgbClr val="0070C0"/>
                </a:solidFill>
              </a:rPr>
              <a:t>,</a:t>
            </a:r>
            <a:r>
              <a:rPr lang="en-US" i="1" dirty="0" smtClean="0">
                <a:solidFill>
                  <a:srgbClr val="0070C0"/>
                </a:solidFill>
              </a:rPr>
              <a:t>Debussy </a:t>
            </a:r>
            <a:r>
              <a:rPr lang="en-US" i="1" dirty="0">
                <a:solidFill>
                  <a:srgbClr val="0070C0"/>
                </a:solidFill>
              </a:rPr>
              <a:t>in </a:t>
            </a:r>
            <a:r>
              <a:rPr lang="en-US" i="1" dirty="0" smtClean="0">
                <a:solidFill>
                  <a:srgbClr val="0070C0"/>
                </a:solidFill>
              </a:rPr>
              <a:t>Proportion</a:t>
            </a:r>
            <a:endParaRPr lang="en-US" i="1" dirty="0">
              <a:solidFill>
                <a:srgbClr val="0070C0"/>
              </a:solidFill>
            </a:endParaRPr>
          </a:p>
          <a:p>
            <a:pPr lvl="1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formal boundaries of La </a:t>
            </a:r>
            <a:r>
              <a:rPr lang="en-US" dirty="0" smtClean="0"/>
              <a:t>Mer </a:t>
            </a:r>
            <a:r>
              <a:rPr lang="en-US" dirty="0"/>
              <a:t>correspond exactly to the mathematical ratios called The </a:t>
            </a:r>
            <a:endParaRPr lang="en-US" dirty="0" smtClean="0"/>
          </a:p>
          <a:p>
            <a:pPr lvl="1"/>
            <a:r>
              <a:rPr lang="en-US" dirty="0" smtClean="0"/>
              <a:t>Golden </a:t>
            </a:r>
            <a:r>
              <a:rPr lang="en-US" dirty="0"/>
              <a:t>Section or the </a:t>
            </a:r>
            <a:r>
              <a:rPr lang="en-US" dirty="0" smtClean="0"/>
              <a:t>Fibonacci  number</a:t>
            </a:r>
            <a:r>
              <a:rPr lang="en-US" dirty="0"/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559" y="4962066"/>
            <a:ext cx="8159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Structuring </a:t>
            </a:r>
            <a:r>
              <a:rPr lang="en-US" dirty="0">
                <a:solidFill>
                  <a:srgbClr val="FFFF00"/>
                </a:solidFill>
              </a:rPr>
              <a:t>a composition around a nature subject without any literary or human element to it </a:t>
            </a:r>
            <a:r>
              <a:rPr lang="en-US" dirty="0" smtClean="0">
                <a:solidFill>
                  <a:srgbClr val="FFFF00"/>
                </a:solidFill>
              </a:rPr>
              <a:t>–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no </a:t>
            </a:r>
            <a:r>
              <a:rPr lang="en-US" dirty="0">
                <a:solidFill>
                  <a:srgbClr val="FFFF00"/>
                </a:solidFill>
              </a:rPr>
              <a:t>people, </a:t>
            </a:r>
            <a:r>
              <a:rPr lang="en-US" dirty="0" smtClean="0">
                <a:solidFill>
                  <a:srgbClr val="FFFF00"/>
                </a:solidFill>
              </a:rPr>
              <a:t>no </a:t>
            </a:r>
            <a:r>
              <a:rPr lang="en-US" dirty="0">
                <a:solidFill>
                  <a:srgbClr val="FFFF00"/>
                </a:solidFill>
              </a:rPr>
              <a:t>mythology, no ships are suggested in the piece - was highly unusual at the time.</a:t>
            </a:r>
          </a:p>
        </p:txBody>
      </p:sp>
    </p:spTree>
    <p:extLst>
      <p:ext uri="{BB962C8B-B14F-4D97-AF65-F5344CB8AC3E}">
        <p14:creationId xmlns:p14="http://schemas.microsoft.com/office/powerpoint/2010/main" val="275490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88" y="76200"/>
            <a:ext cx="7924800" cy="731838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Le Mer – 3 Movements – 3 Evocations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8766" y="3124200"/>
            <a:ext cx="6797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1.  Inchoate, formless, incoherent mystery </a:t>
            </a:r>
            <a:r>
              <a:rPr lang="en-US" dirty="0" smtClean="0">
                <a:solidFill>
                  <a:srgbClr val="FFFF00"/>
                </a:solidFill>
              </a:rPr>
              <a:t>(From Dawn ‘til Noon)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7103" y="3733800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2.  Lively </a:t>
            </a:r>
            <a:r>
              <a:rPr lang="en-US" sz="2400" dirty="0">
                <a:solidFill>
                  <a:srgbClr val="FFFF00"/>
                </a:solidFill>
              </a:rPr>
              <a:t>motion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4864" y="4343400"/>
            <a:ext cx="3860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3.  Interaction of powerful </a:t>
            </a:r>
            <a:r>
              <a:rPr lang="en-US" sz="2400" dirty="0">
                <a:solidFill>
                  <a:srgbClr val="FFFF00"/>
                </a:solidFill>
              </a:rPr>
              <a:t>forces.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2559" y="4724400"/>
            <a:ext cx="76274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F0"/>
                </a:solidFill>
                <a:hlinkClick r:id="rId2"/>
              </a:rPr>
              <a:t>Hear and view a color-coded real-time analysis of La </a:t>
            </a:r>
            <a:r>
              <a:rPr lang="en-US" sz="2800" dirty="0" err="1" smtClean="0">
                <a:solidFill>
                  <a:srgbClr val="00B0F0"/>
                </a:solidFill>
                <a:hlinkClick r:id="rId2"/>
              </a:rPr>
              <a:t>Mer</a:t>
            </a:r>
            <a:endParaRPr lang="en-US" sz="2800" dirty="0">
              <a:solidFill>
                <a:srgbClr val="00B0F0"/>
              </a:solidFill>
            </a:endParaRPr>
          </a:p>
          <a:p>
            <a:pPr algn="ctr"/>
            <a:endParaRPr lang="en-US" dirty="0" smtClean="0">
              <a:solidFill>
                <a:srgbClr val="00B0F0"/>
              </a:solidFill>
            </a:endParaRPr>
          </a:p>
          <a:p>
            <a:pPr algn="ctr"/>
            <a:r>
              <a:rPr lang="en-US" b="1" i="1" dirty="0" smtClean="0">
                <a:solidFill>
                  <a:srgbClr val="00B0F0"/>
                </a:solidFill>
              </a:rPr>
              <a:t>25 minutes long – the next sides refer to the three movements in this link</a:t>
            </a:r>
            <a:endParaRPr lang="en-US" b="1" i="1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845" y="838200"/>
            <a:ext cx="836799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It is impossible </a:t>
            </a:r>
            <a:r>
              <a:rPr lang="en-US" sz="2400" dirty="0">
                <a:solidFill>
                  <a:srgbClr val="00B0F0"/>
                </a:solidFill>
              </a:rPr>
              <a:t>to assign a specific program to the </a:t>
            </a:r>
            <a:r>
              <a:rPr lang="en-US" sz="2400" dirty="0" smtClean="0">
                <a:solidFill>
                  <a:srgbClr val="00B0F0"/>
                </a:solidFill>
              </a:rPr>
              <a:t>structure </a:t>
            </a:r>
            <a:r>
              <a:rPr lang="en-US" sz="2400" dirty="0">
                <a:solidFill>
                  <a:srgbClr val="00B0F0"/>
                </a:solidFill>
              </a:rPr>
              <a:t>of Le </a:t>
            </a:r>
            <a:r>
              <a:rPr lang="en-US" sz="2400" dirty="0" smtClean="0">
                <a:solidFill>
                  <a:srgbClr val="00B0F0"/>
                </a:solidFill>
              </a:rPr>
              <a:t>Mer.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frustrated music critics and </a:t>
            </a:r>
            <a:r>
              <a:rPr lang="en-US" dirty="0" smtClean="0"/>
              <a:t>musicians </a:t>
            </a:r>
            <a:r>
              <a:rPr lang="en-US" dirty="0"/>
              <a:t>of the time who expected schematic literalism. 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style </a:t>
            </a:r>
            <a:r>
              <a:rPr lang="en-US" dirty="0" smtClean="0"/>
              <a:t>of predictability </a:t>
            </a:r>
            <a:r>
              <a:rPr lang="en-US" dirty="0"/>
              <a:t>drove the popularity the tone poems of the </a:t>
            </a:r>
            <a:r>
              <a:rPr lang="en-US" dirty="0" smtClean="0"/>
              <a:t>time. 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Thus, the shimmering, vibrant, imposing climax of the first movement could just as easily be a </a:t>
            </a:r>
            <a:endParaRPr lang="en-US" dirty="0" smtClean="0"/>
          </a:p>
          <a:p>
            <a:r>
              <a:rPr lang="en-US" dirty="0" smtClean="0"/>
              <a:t>stiff </a:t>
            </a:r>
            <a:r>
              <a:rPr lang="en-US" dirty="0"/>
              <a:t>breeze, clouds dispersing, </a:t>
            </a:r>
            <a:r>
              <a:rPr lang="en-US" dirty="0" smtClean="0"/>
              <a:t>sun </a:t>
            </a:r>
            <a:r>
              <a:rPr lang="en-US" dirty="0"/>
              <a:t>penetrating the depths, or the appearance of a great ship.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166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4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924800" cy="579438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Le Mer – 1</a:t>
            </a:r>
            <a:r>
              <a:rPr lang="en-US" cap="none" baseline="30000" dirty="0" smtClean="0">
                <a:solidFill>
                  <a:srgbClr val="FFFF00"/>
                </a:solidFill>
              </a:rPr>
              <a:t>st</a:t>
            </a:r>
            <a:r>
              <a:rPr lang="en-US" cap="none" dirty="0" smtClean="0">
                <a:solidFill>
                  <a:srgbClr val="FFFF00"/>
                </a:solidFill>
              </a:rPr>
              <a:t> Movement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2200" y="990600"/>
            <a:ext cx="3746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From Dawn to Noon on the Sea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69229" y="1703294"/>
            <a:ext cx="21932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The subject </a:t>
            </a:r>
            <a:r>
              <a:rPr lang="en-US" dirty="0">
                <a:solidFill>
                  <a:srgbClr val="00B0F0"/>
                </a:solidFill>
              </a:rPr>
              <a:t>matter </a:t>
            </a:r>
            <a:r>
              <a:rPr lang="en-US" dirty="0" smtClean="0">
                <a:solidFill>
                  <a:srgbClr val="00B0F0"/>
                </a:solidFill>
              </a:rPr>
              <a:t>is: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dirty="0" smtClean="0"/>
              <a:t>color</a:t>
            </a:r>
          </a:p>
          <a:p>
            <a:pPr lvl="2"/>
            <a:r>
              <a:rPr lang="en-US" dirty="0" smtClean="0"/>
              <a:t>texture</a:t>
            </a:r>
          </a:p>
          <a:p>
            <a:pPr lvl="3"/>
            <a:r>
              <a:rPr lang="en-US" dirty="0" smtClean="0"/>
              <a:t>nuance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3200399"/>
            <a:ext cx="58609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The experience of hearing the movement  is morning on the sea is: </a:t>
            </a:r>
          </a:p>
          <a:p>
            <a:endParaRPr lang="en-US" i="1" dirty="0" smtClean="0">
              <a:solidFill>
                <a:srgbClr val="00B0F0"/>
              </a:solidFill>
            </a:endParaRPr>
          </a:p>
          <a:p>
            <a:pPr lvl="1"/>
            <a:r>
              <a:rPr lang="en-US" i="1" dirty="0" smtClean="0"/>
              <a:t> inchoate</a:t>
            </a:r>
          </a:p>
          <a:p>
            <a:pPr lvl="3"/>
            <a:r>
              <a:rPr lang="en-US" i="1" dirty="0" smtClean="0"/>
              <a:t>formless</a:t>
            </a:r>
          </a:p>
          <a:p>
            <a:pPr lvl="5"/>
            <a:r>
              <a:rPr lang="en-US" i="1" dirty="0" smtClean="0"/>
              <a:t>incoherent </a:t>
            </a:r>
          </a:p>
          <a:p>
            <a:pPr lvl="7"/>
            <a:r>
              <a:rPr lang="en-US" i="1" dirty="0" smtClean="0"/>
              <a:t>mysterious</a:t>
            </a:r>
            <a:endParaRPr lang="en-US" i="1" dirty="0"/>
          </a:p>
          <a:p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924800" cy="579438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Le Mer – 2</a:t>
            </a:r>
            <a:r>
              <a:rPr lang="en-US" cap="none" baseline="30000" dirty="0" smtClean="0">
                <a:solidFill>
                  <a:srgbClr val="FFFF00"/>
                </a:solidFill>
              </a:rPr>
              <a:t>nd</a:t>
            </a:r>
            <a:r>
              <a:rPr lang="en-US" cap="none" dirty="0" smtClean="0">
                <a:solidFill>
                  <a:srgbClr val="FFFF00"/>
                </a:solidFill>
              </a:rPr>
              <a:t> Movement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1400" y="1600200"/>
            <a:ext cx="2217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Play of the Waves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1423" y="2578134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Lively Motion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9703" y="3354576"/>
            <a:ext cx="3841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The structure of </a:t>
            </a:r>
            <a:r>
              <a:rPr lang="en-US" i="1" dirty="0" smtClean="0">
                <a:solidFill>
                  <a:srgbClr val="00B0F0"/>
                </a:solidFill>
              </a:rPr>
              <a:t>Le Mer </a:t>
            </a:r>
          </a:p>
          <a:p>
            <a:pPr algn="ctr"/>
            <a:r>
              <a:rPr lang="en-US" dirty="0" smtClean="0">
                <a:solidFill>
                  <a:srgbClr val="00B0F0"/>
                </a:solidFill>
              </a:rPr>
              <a:t>two powerful movements framing a scherzo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4648200"/>
            <a:ext cx="33361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Scherzo</a:t>
            </a:r>
          </a:p>
          <a:p>
            <a:pPr algn="ctr"/>
            <a:r>
              <a:rPr lang="en-US" dirty="0" smtClean="0">
                <a:solidFill>
                  <a:srgbClr val="00B0F0"/>
                </a:solidFill>
              </a:rPr>
              <a:t>Italian for “joke”.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a fast-moving humorous composition </a:t>
            </a:r>
          </a:p>
        </p:txBody>
      </p:sp>
    </p:spTree>
    <p:extLst>
      <p:ext uri="{BB962C8B-B14F-4D97-AF65-F5344CB8AC3E}">
        <p14:creationId xmlns:p14="http://schemas.microsoft.com/office/powerpoint/2010/main" val="225762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924800" cy="579438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Le Mer – 3</a:t>
            </a:r>
            <a:r>
              <a:rPr lang="en-US" cap="none" baseline="30000" dirty="0" smtClean="0">
                <a:solidFill>
                  <a:srgbClr val="FFFF00"/>
                </a:solidFill>
              </a:rPr>
              <a:t>rd</a:t>
            </a:r>
            <a:r>
              <a:rPr lang="en-US" cap="none" dirty="0" smtClean="0">
                <a:solidFill>
                  <a:srgbClr val="FFFF00"/>
                </a:solidFill>
              </a:rPr>
              <a:t> Movement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5647" y="1452265"/>
            <a:ext cx="3948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Dialogue of the wind and the sea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95918" y="2558534"/>
            <a:ext cx="245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interplay of powerful forces</a:t>
            </a:r>
            <a:endParaRPr lang="en-US" dirty="0" smtClean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799" y="3925669"/>
            <a:ext cx="7580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Some passages, especially in the 3rd movement, of </a:t>
            </a:r>
            <a:r>
              <a:rPr lang="en-US" i="1" dirty="0">
                <a:solidFill>
                  <a:srgbClr val="FFFF00"/>
                </a:solidFill>
              </a:rPr>
              <a:t>La </a:t>
            </a:r>
            <a:r>
              <a:rPr lang="en-US" i="1" dirty="0" smtClean="0">
                <a:solidFill>
                  <a:srgbClr val="FFFF00"/>
                </a:solidFill>
              </a:rPr>
              <a:t>Mer </a:t>
            </a:r>
            <a:r>
              <a:rPr lang="en-US" dirty="0">
                <a:solidFill>
                  <a:srgbClr val="FFFF00"/>
                </a:solidFill>
              </a:rPr>
              <a:t>are though to have inspired </a:t>
            </a:r>
            <a:endParaRPr lang="en-US" dirty="0" smtClean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John </a:t>
            </a:r>
            <a:r>
              <a:rPr lang="en-US" dirty="0">
                <a:solidFill>
                  <a:srgbClr val="FFFF00"/>
                </a:solidFill>
              </a:rPr>
              <a:t>Williams in composing the score he wrote for Jaws (1975</a:t>
            </a:r>
            <a:r>
              <a:rPr lang="en-US" dirty="0" smtClean="0">
                <a:solidFill>
                  <a:srgbClr val="FFFF00"/>
                </a:solidFill>
              </a:rPr>
              <a:t>).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4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106" y="304800"/>
            <a:ext cx="7924800" cy="579438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The Critics Decide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990599"/>
            <a:ext cx="624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New York critics found </a:t>
            </a:r>
            <a:r>
              <a:rPr lang="en-US" i="1" dirty="0" smtClean="0">
                <a:solidFill>
                  <a:srgbClr val="FFFF00"/>
                </a:solidFill>
              </a:rPr>
              <a:t>Le Mer </a:t>
            </a:r>
            <a:r>
              <a:rPr lang="en-US" dirty="0" smtClean="0">
                <a:solidFill>
                  <a:srgbClr val="FFFF00"/>
                </a:solidFill>
              </a:rPr>
              <a:t>. . . .  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00B0F0"/>
                </a:solidFill>
              </a:rPr>
              <a:t>a </a:t>
            </a:r>
            <a:r>
              <a:rPr lang="en-US" dirty="0" smtClean="0">
                <a:solidFill>
                  <a:srgbClr val="00B0F0"/>
                </a:solidFill>
              </a:rPr>
              <a:t>putrefied mud-puddle 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unintelligible</a:t>
            </a:r>
            <a:endParaRPr lang="en-US" dirty="0">
              <a:solidFill>
                <a:srgbClr val="00B0F0"/>
              </a:solidFill>
            </a:endParaRPr>
          </a:p>
          <a:p>
            <a:pPr lvl="1"/>
            <a:r>
              <a:rPr lang="en-US" dirty="0">
                <a:solidFill>
                  <a:srgbClr val="00B0F0"/>
                </a:solidFill>
              </a:rPr>
              <a:t>persistently ugly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bewildering chaos 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a dissonant jumble 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the dreariest kind of </a:t>
            </a:r>
            <a:r>
              <a:rPr lang="en-US" dirty="0" smtClean="0">
                <a:solidFill>
                  <a:srgbClr val="00B0F0"/>
                </a:solidFill>
              </a:rPr>
              <a:t>rubbish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399" y="3021925"/>
            <a:ext cx="54922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 Boston critic </a:t>
            </a:r>
            <a:r>
              <a:rPr lang="en-US" dirty="0" smtClean="0">
                <a:solidFill>
                  <a:srgbClr val="FFFF00"/>
                </a:solidFill>
              </a:rPr>
              <a:t>wrote: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 </a:t>
            </a:r>
            <a:r>
              <a:rPr lang="en-US" i="1" dirty="0">
                <a:solidFill>
                  <a:srgbClr val="00B0F0"/>
                </a:solidFill>
              </a:rPr>
              <a:t>Le Mer </a:t>
            </a:r>
            <a:r>
              <a:rPr lang="en-US" dirty="0">
                <a:solidFill>
                  <a:srgbClr val="00B0F0"/>
                </a:solidFill>
              </a:rPr>
              <a:t>should be titled "Mal de Mer" ("Seasick"), with its </a:t>
            </a:r>
            <a:endParaRPr lang="en-US" dirty="0" smtClean="0">
              <a:solidFill>
                <a:srgbClr val="00B0F0"/>
              </a:solidFill>
            </a:endParaRP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movements </a:t>
            </a:r>
            <a:r>
              <a:rPr lang="en-US" dirty="0">
                <a:solidFill>
                  <a:srgbClr val="00B0F0"/>
                </a:solidFill>
              </a:rPr>
              <a:t>devoted </a:t>
            </a:r>
            <a:r>
              <a:rPr lang="en-US" dirty="0" smtClean="0">
                <a:solidFill>
                  <a:srgbClr val="00B0F0"/>
                </a:solidFill>
              </a:rPr>
              <a:t>to:    Headache</a:t>
            </a:r>
            <a:r>
              <a:rPr lang="en-US" dirty="0">
                <a:solidFill>
                  <a:srgbClr val="00B0F0"/>
                </a:solidFill>
              </a:rPr>
              <a:t>, Doubt and Nausea. </a:t>
            </a:r>
          </a:p>
          <a:p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5141" y="4222254"/>
            <a:ext cx="891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Debussy responded to one critic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  <a:br>
              <a:rPr lang="en-US" dirty="0" smtClean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  <a:p>
            <a:pPr lvl="1" algn="ctr"/>
            <a:r>
              <a:rPr lang="en-US" sz="2400" i="1" dirty="0" smtClean="0">
                <a:solidFill>
                  <a:srgbClr val="00B0F0"/>
                </a:solidFill>
              </a:rPr>
              <a:t>“You </a:t>
            </a:r>
            <a:r>
              <a:rPr lang="en-US" sz="2400" i="1" dirty="0">
                <a:solidFill>
                  <a:srgbClr val="00B0F0"/>
                </a:solidFill>
              </a:rPr>
              <a:t>love and defend traditions that no longer exist for me</a:t>
            </a:r>
            <a:r>
              <a:rPr lang="en-US" sz="2400" i="1" dirty="0" smtClean="0">
                <a:solidFill>
                  <a:srgbClr val="00B0F0"/>
                </a:solidFill>
              </a:rPr>
              <a:t>. . . .  </a:t>
            </a:r>
          </a:p>
          <a:p>
            <a:pPr lvl="1" algn="ctr"/>
            <a:r>
              <a:rPr lang="en-US" sz="2400" i="1" dirty="0" smtClean="0">
                <a:solidFill>
                  <a:srgbClr val="00B0F0"/>
                </a:solidFill>
              </a:rPr>
              <a:t>The </a:t>
            </a:r>
            <a:r>
              <a:rPr lang="en-US" sz="2400" i="1" dirty="0">
                <a:solidFill>
                  <a:srgbClr val="00B0F0"/>
                </a:solidFill>
              </a:rPr>
              <a:t>dust of the past is not always to be respected.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685800"/>
            <a:ext cx="21590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5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924800" cy="579438"/>
          </a:xfrm>
        </p:spPr>
        <p:txBody>
          <a:bodyPr/>
          <a:lstStyle/>
          <a:p>
            <a:r>
              <a:rPr lang="en-US" cap="none" dirty="0" smtClean="0"/>
              <a:t>The Lyrics</a:t>
            </a:r>
            <a:endParaRPr lang="en-US" cap="none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457200"/>
            <a:ext cx="3591048" cy="877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Marlbrook</a:t>
            </a:r>
            <a:r>
              <a:rPr lang="en-US" dirty="0">
                <a:solidFill>
                  <a:srgbClr val="FFFF00"/>
                </a:solidFill>
              </a:rPr>
              <a:t> the Prince of </a:t>
            </a:r>
            <a:r>
              <a:rPr lang="en-US" dirty="0" smtClean="0">
                <a:solidFill>
                  <a:srgbClr val="FFFF00"/>
                </a:solidFill>
              </a:rPr>
              <a:t>Commanders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Is gone to war in Flanders,</a:t>
            </a:r>
          </a:p>
          <a:p>
            <a:r>
              <a:rPr lang="en-US" dirty="0">
                <a:solidFill>
                  <a:srgbClr val="FFFF00"/>
                </a:solidFill>
              </a:rPr>
              <a:t>His fame is like Alexander's,</a:t>
            </a:r>
          </a:p>
          <a:p>
            <a:r>
              <a:rPr lang="en-US" dirty="0">
                <a:solidFill>
                  <a:srgbClr val="FFFF00"/>
                </a:solidFill>
              </a:rPr>
              <a:t>But when will he ever come home?</a:t>
            </a:r>
          </a:p>
          <a:p>
            <a:r>
              <a:rPr lang="en-US" dirty="0" err="1">
                <a:solidFill>
                  <a:srgbClr val="FFFF00"/>
                </a:solidFill>
              </a:rPr>
              <a:t>Mironton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mironton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mirontaine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Milady </a:t>
            </a:r>
            <a:r>
              <a:rPr lang="en-US" dirty="0">
                <a:solidFill>
                  <a:srgbClr val="FFFF00"/>
                </a:solidFill>
              </a:rPr>
              <a:t>in her watch-tower</a:t>
            </a:r>
          </a:p>
          <a:p>
            <a:r>
              <a:rPr lang="en-US" dirty="0">
                <a:solidFill>
                  <a:srgbClr val="FFFF00"/>
                </a:solidFill>
              </a:rPr>
              <a:t>Spends many a pensive hour,</a:t>
            </a:r>
          </a:p>
          <a:p>
            <a:r>
              <a:rPr lang="en-US" dirty="0">
                <a:solidFill>
                  <a:srgbClr val="FFFF00"/>
                </a:solidFill>
              </a:rPr>
              <a:t>Not knowing why or how her</a:t>
            </a:r>
          </a:p>
          <a:p>
            <a:r>
              <a:rPr lang="en-US" dirty="0">
                <a:solidFill>
                  <a:srgbClr val="FFFF00"/>
                </a:solidFill>
              </a:rPr>
              <a:t>Dear lord from England stays.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While sitting quite forlorn in</a:t>
            </a:r>
          </a:p>
          <a:p>
            <a:r>
              <a:rPr lang="en-US" dirty="0">
                <a:solidFill>
                  <a:srgbClr val="FFFF00"/>
                </a:solidFill>
              </a:rPr>
              <a:t>That tower, she spies returning</a:t>
            </a:r>
          </a:p>
          <a:p>
            <a:r>
              <a:rPr lang="en-US" dirty="0">
                <a:solidFill>
                  <a:srgbClr val="FFFF00"/>
                </a:solidFill>
              </a:rPr>
              <a:t>A page clad in deep mourning,</a:t>
            </a:r>
          </a:p>
          <a:p>
            <a:r>
              <a:rPr lang="en-US" dirty="0">
                <a:solidFill>
                  <a:srgbClr val="FFFF00"/>
                </a:solidFill>
              </a:rPr>
              <a:t>With fainting steps and slow.</a:t>
            </a:r>
          </a:p>
          <a:p>
            <a:endParaRPr lang="en-US" sz="800" dirty="0" smtClean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"O page, </a:t>
            </a:r>
            <a:r>
              <a:rPr lang="en-US" dirty="0" err="1">
                <a:solidFill>
                  <a:srgbClr val="FFFF00"/>
                </a:solidFill>
              </a:rPr>
              <a:t>prithee</a:t>
            </a:r>
            <a:r>
              <a:rPr lang="en-US" dirty="0">
                <a:solidFill>
                  <a:srgbClr val="FFFF00"/>
                </a:solidFill>
              </a:rPr>
              <a:t> come faster!</a:t>
            </a:r>
          </a:p>
          <a:p>
            <a:r>
              <a:rPr lang="en-US" dirty="0">
                <a:solidFill>
                  <a:srgbClr val="FFFF00"/>
                </a:solidFill>
              </a:rPr>
              <a:t>What news do you bring of your master?</a:t>
            </a:r>
          </a:p>
          <a:p>
            <a:r>
              <a:rPr lang="en-US" dirty="0">
                <a:solidFill>
                  <a:srgbClr val="FFFF00"/>
                </a:solidFill>
              </a:rPr>
              <a:t>I fear there is some disaster,</a:t>
            </a:r>
          </a:p>
          <a:p>
            <a:r>
              <a:rPr lang="en-US" dirty="0">
                <a:solidFill>
                  <a:srgbClr val="FFFF00"/>
                </a:solidFill>
              </a:rPr>
              <a:t>Your looks are so full of woe."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"The news I bring fair lady,"</a:t>
            </a:r>
          </a:p>
          <a:p>
            <a:r>
              <a:rPr lang="en-US" dirty="0">
                <a:solidFill>
                  <a:srgbClr val="FFFF00"/>
                </a:solidFill>
              </a:rPr>
              <a:t>With sorrowful accent said he,</a:t>
            </a:r>
          </a:p>
          <a:p>
            <a:r>
              <a:rPr lang="en-US" dirty="0">
                <a:solidFill>
                  <a:srgbClr val="FFFF00"/>
                </a:solidFill>
              </a:rPr>
              <a:t>"Is one you are not ready</a:t>
            </a:r>
          </a:p>
          <a:p>
            <a:r>
              <a:rPr lang="en-US" dirty="0">
                <a:solidFill>
                  <a:srgbClr val="FFFF00"/>
                </a:solidFill>
              </a:rPr>
              <a:t>So soon, alas! to hear.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.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56574" y="30982"/>
            <a:ext cx="3581400" cy="697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"But since to speak I'm hurried,"</a:t>
            </a:r>
          </a:p>
          <a:p>
            <a:r>
              <a:rPr lang="en-US" dirty="0">
                <a:solidFill>
                  <a:srgbClr val="FFFF00"/>
                </a:solidFill>
              </a:rPr>
              <a:t>Added this page, quite flurried,</a:t>
            </a:r>
          </a:p>
          <a:p>
            <a:r>
              <a:rPr lang="en-US" dirty="0">
                <a:solidFill>
                  <a:srgbClr val="FFFF00"/>
                </a:solidFill>
              </a:rPr>
              <a:t>"</a:t>
            </a:r>
            <a:r>
              <a:rPr lang="en-US" dirty="0" err="1">
                <a:solidFill>
                  <a:srgbClr val="FFFF00"/>
                </a:solidFill>
              </a:rPr>
              <a:t>Malbrook</a:t>
            </a:r>
            <a:r>
              <a:rPr lang="en-US" dirty="0">
                <a:solidFill>
                  <a:srgbClr val="FFFF00"/>
                </a:solidFill>
              </a:rPr>
              <a:t> is dead and buried!"</a:t>
            </a:r>
          </a:p>
          <a:p>
            <a:r>
              <a:rPr lang="en-US" dirty="0">
                <a:solidFill>
                  <a:srgbClr val="FFFF00"/>
                </a:solidFill>
              </a:rPr>
              <a:t>And here he shed a tear.</a:t>
            </a:r>
          </a:p>
          <a:p>
            <a:endParaRPr lang="en-US" sz="9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"He's dead! He's dead as a herring!</a:t>
            </a:r>
          </a:p>
          <a:p>
            <a:r>
              <a:rPr lang="en-US" dirty="0">
                <a:solidFill>
                  <a:srgbClr val="FFFF00"/>
                </a:solidFill>
              </a:rPr>
              <a:t>For I beheld his </a:t>
            </a:r>
            <a:r>
              <a:rPr lang="en-US" dirty="0" err="1">
                <a:solidFill>
                  <a:srgbClr val="FFFF00"/>
                </a:solidFill>
              </a:rPr>
              <a:t>berring</a:t>
            </a:r>
            <a:r>
              <a:rPr lang="en-US" dirty="0">
                <a:solidFill>
                  <a:srgbClr val="FFFF00"/>
                </a:solidFill>
              </a:rPr>
              <a:t>,</a:t>
            </a:r>
          </a:p>
          <a:p>
            <a:r>
              <a:rPr lang="en-US" dirty="0">
                <a:solidFill>
                  <a:srgbClr val="FFFF00"/>
                </a:solidFill>
              </a:rPr>
              <a:t>And four officers transferring</a:t>
            </a:r>
          </a:p>
          <a:p>
            <a:r>
              <a:rPr lang="en-US" dirty="0">
                <a:solidFill>
                  <a:srgbClr val="FFFF00"/>
                </a:solidFill>
              </a:rPr>
              <a:t>His corpse away from the field.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"One officer carried his sabre,</a:t>
            </a:r>
          </a:p>
          <a:p>
            <a:r>
              <a:rPr lang="en-US" dirty="0">
                <a:solidFill>
                  <a:srgbClr val="FFFF00"/>
                </a:solidFill>
              </a:rPr>
              <a:t>And he carried it not without </a:t>
            </a:r>
            <a:r>
              <a:rPr lang="en-US" dirty="0" err="1">
                <a:solidFill>
                  <a:srgbClr val="FFFF00"/>
                </a:solidFill>
              </a:rPr>
              <a:t>labour</a:t>
            </a:r>
            <a:r>
              <a:rPr lang="en-US" dirty="0">
                <a:solidFill>
                  <a:srgbClr val="FFFF00"/>
                </a:solidFill>
              </a:rPr>
              <a:t>,</a:t>
            </a:r>
          </a:p>
          <a:p>
            <a:r>
              <a:rPr lang="en-US" dirty="0">
                <a:solidFill>
                  <a:srgbClr val="FFFF00"/>
                </a:solidFill>
              </a:rPr>
              <a:t>Much envying his next </a:t>
            </a:r>
            <a:r>
              <a:rPr lang="en-US" dirty="0" err="1">
                <a:solidFill>
                  <a:srgbClr val="FFFF00"/>
                </a:solidFill>
              </a:rPr>
              <a:t>neighbour</a:t>
            </a:r>
            <a:r>
              <a:rPr lang="en-US" dirty="0">
                <a:solidFill>
                  <a:srgbClr val="FFFF00"/>
                </a:solidFill>
              </a:rPr>
              <a:t>,</a:t>
            </a:r>
          </a:p>
          <a:p>
            <a:r>
              <a:rPr lang="en-US" dirty="0">
                <a:solidFill>
                  <a:srgbClr val="FFFF00"/>
                </a:solidFill>
              </a:rPr>
              <a:t>Who only bore a shield.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"The third was helmet bearer -</a:t>
            </a:r>
          </a:p>
          <a:p>
            <a:r>
              <a:rPr lang="en-US" dirty="0">
                <a:solidFill>
                  <a:srgbClr val="FFFF00"/>
                </a:solidFill>
              </a:rPr>
              <a:t>That helmet which in its wearer</a:t>
            </a:r>
          </a:p>
          <a:p>
            <a:r>
              <a:rPr lang="en-US" dirty="0" err="1">
                <a:solidFill>
                  <a:srgbClr val="FFFF00"/>
                </a:solidFill>
              </a:rPr>
              <a:t>Fill'd</a:t>
            </a:r>
            <a:r>
              <a:rPr lang="en-US" dirty="0">
                <a:solidFill>
                  <a:srgbClr val="FFFF00"/>
                </a:solidFill>
              </a:rPr>
              <a:t> all who saw it with terror,</a:t>
            </a:r>
          </a:p>
          <a:p>
            <a:r>
              <a:rPr lang="en-US" dirty="0">
                <a:solidFill>
                  <a:srgbClr val="FFFF00"/>
                </a:solidFill>
              </a:rPr>
              <a:t>And </a:t>
            </a:r>
            <a:r>
              <a:rPr lang="en-US" dirty="0" err="1">
                <a:solidFill>
                  <a:srgbClr val="FFFF00"/>
                </a:solidFill>
              </a:rPr>
              <a:t>cover'd</a:t>
            </a:r>
            <a:r>
              <a:rPr lang="en-US" dirty="0">
                <a:solidFill>
                  <a:srgbClr val="FFFF00"/>
                </a:solidFill>
              </a:rPr>
              <a:t> a hero's brains.</a:t>
            </a:r>
          </a:p>
          <a:p>
            <a:endParaRPr lang="en-US" sz="8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"Now, having got so far, I</a:t>
            </a:r>
          </a:p>
          <a:p>
            <a:r>
              <a:rPr lang="en-US" dirty="0">
                <a:solidFill>
                  <a:srgbClr val="FFFF00"/>
                </a:solidFill>
              </a:rPr>
              <a:t>Find that – by the Lord Harry!-</a:t>
            </a:r>
          </a:p>
          <a:p>
            <a:r>
              <a:rPr lang="en-US" dirty="0">
                <a:solidFill>
                  <a:srgbClr val="FFFF00"/>
                </a:solidFill>
              </a:rPr>
              <a:t>The fourth is left nothing to carry.-</a:t>
            </a:r>
          </a:p>
          <a:p>
            <a:r>
              <a:rPr lang="en-US" dirty="0">
                <a:solidFill>
                  <a:srgbClr val="FFFF00"/>
                </a:solidFill>
              </a:rPr>
              <a:t>So there the thing remains."</a:t>
            </a:r>
          </a:p>
          <a:p>
            <a:r>
              <a:rPr lang="en-US" dirty="0" err="1">
                <a:solidFill>
                  <a:srgbClr val="FFFF00"/>
                </a:solidFill>
              </a:rPr>
              <a:t>Mironton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mironton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mirontaine</a:t>
            </a:r>
            <a:r>
              <a:rPr lang="en-US" dirty="0">
                <a:solidFill>
                  <a:srgbClr val="FFFF00"/>
                </a:solidFill>
              </a:rPr>
              <a:t>.</a:t>
            </a: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03" y="381000"/>
            <a:ext cx="7924800" cy="731838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 Debussy said his major influences were: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5181465"/>
            <a:ext cx="6016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Richard </a:t>
            </a:r>
            <a:r>
              <a:rPr lang="en-US" sz="2400" b="1" dirty="0">
                <a:solidFill>
                  <a:srgbClr val="FFFF00"/>
                </a:solidFill>
              </a:rPr>
              <a:t>Strauss's </a:t>
            </a:r>
            <a:r>
              <a:rPr lang="en-US" sz="2400" dirty="0">
                <a:solidFill>
                  <a:srgbClr val="00B0F0"/>
                </a:solidFill>
              </a:rPr>
              <a:t>structures of orchestral </a:t>
            </a:r>
            <a:r>
              <a:rPr lang="en-US" sz="2400" dirty="0" smtClean="0">
                <a:solidFill>
                  <a:srgbClr val="00B0F0"/>
                </a:solidFill>
              </a:rPr>
              <a:t>color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219199"/>
            <a:ext cx="9009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Bach's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tracing and ornamenting of musical lines rather than melodic focus</a:t>
            </a:r>
            <a:r>
              <a:rPr lang="en-US" sz="2400" dirty="0" smtClean="0">
                <a:solidFill>
                  <a:srgbClr val="00B0F0"/>
                </a:solidFill>
              </a:rPr>
              <a:t>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685347"/>
            <a:ext cx="8844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F0"/>
                </a:solidFill>
              </a:rPr>
              <a:t> “Infinite </a:t>
            </a:r>
            <a:r>
              <a:rPr lang="en-US" sz="2400" dirty="0">
                <a:solidFill>
                  <a:srgbClr val="00B0F0"/>
                </a:solidFill>
              </a:rPr>
              <a:t>arabesques" and complex counterpoint of the </a:t>
            </a:r>
            <a:r>
              <a:rPr lang="en-US" sz="2400" b="1" dirty="0">
                <a:solidFill>
                  <a:srgbClr val="FFFF00"/>
                </a:solidFill>
              </a:rPr>
              <a:t>Javanese gamelan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32004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2147012"/>
            <a:ext cx="7236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 Chopin’s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grace, suppleness and extended harmonic range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2662535"/>
            <a:ext cx="8791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</a:rPr>
              <a:t>The artful stylization of nature that appear in </a:t>
            </a:r>
            <a:r>
              <a:rPr lang="en-US" sz="2400" b="1" dirty="0">
                <a:solidFill>
                  <a:srgbClr val="FFFF00"/>
                </a:solidFill>
              </a:rPr>
              <a:t>Japanese landscape prints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3219350"/>
            <a:ext cx="79091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</a:rPr>
              <a:t>The oriental influences of </a:t>
            </a:r>
            <a:r>
              <a:rPr lang="en-US" sz="2400" b="1" dirty="0">
                <a:solidFill>
                  <a:srgbClr val="FFFF00"/>
                </a:solidFill>
              </a:rPr>
              <a:t>Russian composers 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(</a:t>
            </a:r>
            <a:r>
              <a:rPr lang="en-US" i="1" dirty="0">
                <a:solidFill>
                  <a:srgbClr val="00B0F0"/>
                </a:solidFill>
              </a:rPr>
              <a:t>he spent two summers tutoring the children of Tchaikovsky's patron, Mme. Van Meck</a:t>
            </a:r>
            <a:r>
              <a:rPr lang="en-US" i="1" dirty="0" smtClean="0">
                <a:solidFill>
                  <a:srgbClr val="00B0F0"/>
                </a:solidFill>
              </a:rPr>
              <a:t>).</a:t>
            </a:r>
            <a:endParaRPr lang="en-US" i="1" dirty="0">
              <a:solidFill>
                <a:srgbClr val="00B0F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3971461"/>
            <a:ext cx="79223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Mussorgsky’s </a:t>
            </a:r>
            <a:r>
              <a:rPr lang="en-US" sz="2400" b="1" dirty="0" smtClean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spontaneity and freedom from arid formulas </a:t>
            </a:r>
            <a:endParaRPr lang="en-US" sz="2400" dirty="0" smtClean="0">
              <a:solidFill>
                <a:srgbClr val="00B0F0"/>
              </a:solidFill>
            </a:endParaRPr>
          </a:p>
          <a:p>
            <a:pPr lvl="1"/>
            <a:r>
              <a:rPr lang="en-US" i="1" dirty="0" smtClean="0">
                <a:solidFill>
                  <a:srgbClr val="00B0F0"/>
                </a:solidFill>
              </a:rPr>
              <a:t>Debussy </a:t>
            </a:r>
            <a:r>
              <a:rPr lang="en-US" i="1" dirty="0">
                <a:solidFill>
                  <a:srgbClr val="00B0F0"/>
                </a:solidFill>
              </a:rPr>
              <a:t>on </a:t>
            </a:r>
            <a:r>
              <a:rPr lang="en-US" i="1" dirty="0" smtClean="0">
                <a:solidFill>
                  <a:srgbClr val="00B0F0"/>
                </a:solidFill>
              </a:rPr>
              <a:t>Mussorgsky - "</a:t>
            </a:r>
            <a:r>
              <a:rPr lang="en-US" i="1" dirty="0">
                <a:solidFill>
                  <a:srgbClr val="00B0F0"/>
                </a:solidFill>
              </a:rPr>
              <a:t>successive minute touches mysteriously linked together by </a:t>
            </a:r>
            <a:endParaRPr lang="en-US" i="1" dirty="0" smtClean="0">
              <a:solidFill>
                <a:srgbClr val="00B0F0"/>
              </a:solidFill>
            </a:endParaRPr>
          </a:p>
          <a:p>
            <a:pPr lvl="1"/>
            <a:r>
              <a:rPr lang="en-US" i="1" dirty="0" smtClean="0">
                <a:solidFill>
                  <a:srgbClr val="00B0F0"/>
                </a:solidFill>
              </a:rPr>
              <a:t>means </a:t>
            </a:r>
            <a:r>
              <a:rPr lang="en-US" i="1" dirty="0">
                <a:solidFill>
                  <a:srgbClr val="00B0F0"/>
                </a:solidFill>
              </a:rPr>
              <a:t>of an instinctive clairvoyance</a:t>
            </a:r>
            <a:r>
              <a:rPr lang="en-US" i="1" dirty="0" smtClean="0">
                <a:solidFill>
                  <a:srgbClr val="00B0F0"/>
                </a:solidFill>
              </a:rPr>
              <a:t>."</a:t>
            </a:r>
            <a:endParaRPr lang="en-US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6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6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924800" cy="655638"/>
          </a:xfrm>
        </p:spPr>
        <p:txBody>
          <a:bodyPr/>
          <a:lstStyle/>
          <a:p>
            <a:pPr algn="ctr"/>
            <a:r>
              <a:rPr lang="en-US" cap="none" dirty="0">
                <a:solidFill>
                  <a:srgbClr val="FFFF00"/>
                </a:solidFill>
              </a:rPr>
              <a:t>Joseph-Maurice Ravel</a:t>
            </a:r>
            <a:endParaRPr lang="en-US" cap="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94" y="1066800"/>
            <a:ext cx="2895600" cy="4296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59" y="1066800"/>
            <a:ext cx="3432083" cy="4296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545413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1906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199" y="5454134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</a:t>
            </a:r>
            <a:r>
              <a:rPr lang="en-US" dirty="0" smtClean="0">
                <a:solidFill>
                  <a:srgbClr val="0070C0"/>
                </a:solidFill>
              </a:rPr>
              <a:t>a 1935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4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FFFF00"/>
                </a:solidFill>
              </a:rPr>
              <a:t>Joseph-Maurice Ravel </a:t>
            </a:r>
            <a:r>
              <a:rPr lang="en-US" cap="none" dirty="0" smtClean="0">
                <a:solidFill>
                  <a:srgbClr val="FFFF00"/>
                </a:solidFill>
              </a:rPr>
              <a:t/>
            </a:r>
            <a:br>
              <a:rPr lang="en-US" cap="none" dirty="0" smtClean="0">
                <a:solidFill>
                  <a:srgbClr val="FFFF00"/>
                </a:solidFill>
              </a:rPr>
            </a:br>
            <a:r>
              <a:rPr lang="en-US" cap="none" dirty="0" smtClean="0">
                <a:solidFill>
                  <a:srgbClr val="FFFF00"/>
                </a:solidFill>
              </a:rPr>
              <a:t>March </a:t>
            </a:r>
            <a:r>
              <a:rPr lang="en-US" cap="none" dirty="0">
                <a:solidFill>
                  <a:srgbClr val="FFFF00"/>
                </a:solidFill>
              </a:rPr>
              <a:t>7, 1875 – December 28, </a:t>
            </a:r>
            <a:r>
              <a:rPr lang="en-US" cap="none" dirty="0" smtClean="0">
                <a:solidFill>
                  <a:srgbClr val="FFFF00"/>
                </a:solidFill>
              </a:rPr>
              <a:t>1937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141" y="1600200"/>
            <a:ext cx="836158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lain" startAt="1875"/>
            </a:pPr>
            <a:r>
              <a:rPr lang="en-US" dirty="0" smtClean="0">
                <a:solidFill>
                  <a:srgbClr val="0070C0"/>
                </a:solidFill>
              </a:rPr>
              <a:t> Ravel </a:t>
            </a:r>
            <a:r>
              <a:rPr lang="en-US" dirty="0">
                <a:solidFill>
                  <a:srgbClr val="0070C0"/>
                </a:solidFill>
              </a:rPr>
              <a:t>was very fond of his </a:t>
            </a:r>
            <a:r>
              <a:rPr lang="en-US" dirty="0" smtClean="0">
                <a:solidFill>
                  <a:srgbClr val="0070C0"/>
                </a:solidFill>
              </a:rPr>
              <a:t>mother - her </a:t>
            </a:r>
            <a:r>
              <a:rPr lang="en-US" dirty="0">
                <a:solidFill>
                  <a:srgbClr val="0070C0"/>
                </a:solidFill>
              </a:rPr>
              <a:t>Basque-Spanish heritage was a </a:t>
            </a:r>
            <a:r>
              <a:rPr lang="en-US" dirty="0" smtClean="0">
                <a:solidFill>
                  <a:srgbClr val="0070C0"/>
                </a:solidFill>
              </a:rPr>
              <a:t>profound </a:t>
            </a:r>
            <a:r>
              <a:rPr lang="en-US" dirty="0">
                <a:solidFill>
                  <a:srgbClr val="0070C0"/>
                </a:solidFill>
              </a:rPr>
              <a:t>influence </a:t>
            </a:r>
            <a:endParaRPr lang="en-US" dirty="0" smtClean="0">
              <a:solidFill>
                <a:srgbClr val="0070C0"/>
              </a:solidFill>
            </a:endParaRP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on </a:t>
            </a:r>
            <a:r>
              <a:rPr lang="en-US" dirty="0">
                <a:solidFill>
                  <a:srgbClr val="0070C0"/>
                </a:solidFill>
              </a:rPr>
              <a:t>his life and music. Father a Swiss </a:t>
            </a:r>
            <a:r>
              <a:rPr lang="en-US" dirty="0" smtClean="0">
                <a:solidFill>
                  <a:srgbClr val="0070C0"/>
                </a:solidFill>
              </a:rPr>
              <a:t>engineer 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1881 Age six, </a:t>
            </a:r>
            <a:r>
              <a:rPr lang="en-US" dirty="0" smtClean="0">
                <a:solidFill>
                  <a:srgbClr val="0070C0"/>
                </a:solidFill>
              </a:rPr>
              <a:t>begins piano lessons and  </a:t>
            </a:r>
            <a:r>
              <a:rPr lang="en-US" dirty="0">
                <a:solidFill>
                  <a:srgbClr val="0070C0"/>
                </a:solidFill>
              </a:rPr>
              <a:t>instruction in harmony, counterpoint, and composition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1889 Age 14 enters  Paris Conservatoire.  Studied composition with composer Gabriel Faure.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AutoNum type="arabicPlain" startAt="1895"/>
            </a:pPr>
            <a:r>
              <a:rPr lang="en-US" dirty="0" smtClean="0">
                <a:solidFill>
                  <a:srgbClr val="0070C0"/>
                </a:solidFill>
              </a:rPr>
              <a:t> Age </a:t>
            </a:r>
            <a:r>
              <a:rPr lang="en-US" dirty="0">
                <a:solidFill>
                  <a:srgbClr val="0070C0"/>
                </a:solidFill>
              </a:rPr>
              <a:t>20 Ravel was expelled from the Paris Conservatoire for failing to meet the requirement </a:t>
            </a:r>
            <a:endParaRPr lang="en-US" dirty="0" smtClean="0">
              <a:solidFill>
                <a:srgbClr val="0070C0"/>
              </a:solidFill>
            </a:endParaRP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of </a:t>
            </a:r>
            <a:r>
              <a:rPr lang="en-US" dirty="0">
                <a:solidFill>
                  <a:srgbClr val="0070C0"/>
                </a:solidFill>
              </a:rPr>
              <a:t>earning a competitive medal in three consecutive </a:t>
            </a:r>
            <a:r>
              <a:rPr lang="en-US" dirty="0" smtClean="0">
                <a:solidFill>
                  <a:srgbClr val="0070C0"/>
                </a:solidFill>
              </a:rPr>
              <a:t>years.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1900, Ravel  invited to Debussy’s home and they played each other’s works</a:t>
            </a:r>
            <a:r>
              <a:rPr lang="en-US" dirty="0" smtClean="0">
                <a:solidFill>
                  <a:srgbClr val="0070C0"/>
                </a:solidFill>
              </a:rPr>
              <a:t>.  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T</a:t>
            </a:r>
            <a:r>
              <a:rPr lang="en-US" dirty="0" smtClean="0">
                <a:solidFill>
                  <a:srgbClr val="0070C0"/>
                </a:solidFill>
              </a:rPr>
              <a:t>hey become close friends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1909  </a:t>
            </a:r>
            <a:r>
              <a:rPr lang="en-US" dirty="0">
                <a:solidFill>
                  <a:srgbClr val="0070C0"/>
                </a:solidFill>
              </a:rPr>
              <a:t>Begins composing his masterwork  </a:t>
            </a:r>
            <a:r>
              <a:rPr lang="en-US" dirty="0" smtClean="0">
                <a:solidFill>
                  <a:srgbClr val="0070C0"/>
                </a:solidFill>
              </a:rPr>
              <a:t>Daphnis </a:t>
            </a:r>
            <a:r>
              <a:rPr lang="en-US" dirty="0">
                <a:solidFill>
                  <a:srgbClr val="0070C0"/>
                </a:solidFill>
              </a:rPr>
              <a:t>and Chloe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7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FFFF00"/>
                </a:solidFill>
              </a:rPr>
              <a:t>Joseph-Maurice Ravel </a:t>
            </a:r>
            <a:br>
              <a:rPr lang="en-US" cap="none" dirty="0">
                <a:solidFill>
                  <a:srgbClr val="FFFF00"/>
                </a:solidFill>
              </a:rPr>
            </a:br>
            <a:r>
              <a:rPr lang="en-US" cap="none" dirty="0">
                <a:solidFill>
                  <a:srgbClr val="FFFF00"/>
                </a:solidFill>
              </a:rPr>
              <a:t>March 7, 1875 – December 28, 1937</a:t>
            </a:r>
            <a:endParaRPr lang="en-US" cap="none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1676400"/>
            <a:ext cx="856016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1912  Premier </a:t>
            </a:r>
            <a:r>
              <a:rPr lang="en-US" dirty="0">
                <a:solidFill>
                  <a:srgbClr val="0070C0"/>
                </a:solidFill>
              </a:rPr>
              <a:t>of Daphnis and Chloe.  Ravel suffers a breakdown from the exhausting work and </a:t>
            </a:r>
            <a:endParaRPr lang="en-US" dirty="0" smtClean="0">
              <a:solidFill>
                <a:srgbClr val="0070C0"/>
              </a:solidFill>
            </a:endParaRP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conflict </a:t>
            </a:r>
            <a:r>
              <a:rPr lang="en-US" dirty="0">
                <a:solidFill>
                  <a:srgbClr val="0070C0"/>
                </a:solidFill>
              </a:rPr>
              <a:t>with Sergei Diaghilev and Vaslav Nijinsky.  He is diagnosed with “Americanitis”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Post </a:t>
            </a:r>
            <a:r>
              <a:rPr lang="en-US" dirty="0" smtClean="0">
                <a:solidFill>
                  <a:srgbClr val="0070C0"/>
                </a:solidFill>
              </a:rPr>
              <a:t>The Great War </a:t>
            </a:r>
            <a:r>
              <a:rPr lang="en-US" dirty="0">
                <a:solidFill>
                  <a:srgbClr val="0070C0"/>
                </a:solidFill>
              </a:rPr>
              <a:t>– Ravel introduces jazz techniques to art </a:t>
            </a:r>
            <a:r>
              <a:rPr lang="en-US" dirty="0" smtClean="0">
                <a:solidFill>
                  <a:srgbClr val="0070C0"/>
                </a:solidFill>
              </a:rPr>
              <a:t>music – </a:t>
            </a:r>
            <a:r>
              <a:rPr lang="en-US" sz="1200" i="1" dirty="0" smtClean="0">
                <a:solidFill>
                  <a:srgbClr val="0070C0"/>
                </a:solidFill>
              </a:rPr>
              <a:t>c.f. George Gershwin</a:t>
            </a:r>
            <a:endParaRPr lang="en-US" sz="1200" i="1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1922 Orchestrates Modest Mussorgsky’s </a:t>
            </a:r>
            <a:r>
              <a:rPr lang="en-US" i="1" dirty="0">
                <a:solidFill>
                  <a:srgbClr val="0070C0"/>
                </a:solidFill>
              </a:rPr>
              <a:t>Pictures at an Exhibition</a:t>
            </a:r>
            <a:r>
              <a:rPr lang="en-US" dirty="0">
                <a:solidFill>
                  <a:srgbClr val="0070C0"/>
                </a:solidFill>
              </a:rPr>
              <a:t>.  </a:t>
            </a:r>
            <a:endParaRPr lang="en-US" dirty="0" smtClean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1928  Bolero Premiers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1932  </a:t>
            </a:r>
            <a:r>
              <a:rPr lang="en-US" dirty="0">
                <a:solidFill>
                  <a:srgbClr val="0070C0"/>
                </a:solidFill>
              </a:rPr>
              <a:t>Ravel suffered a </a:t>
            </a:r>
            <a:r>
              <a:rPr lang="en-US" dirty="0" smtClean="0">
                <a:solidFill>
                  <a:srgbClr val="0070C0"/>
                </a:solidFill>
              </a:rPr>
              <a:t>serious head injury during </a:t>
            </a:r>
            <a:r>
              <a:rPr lang="en-US" dirty="0">
                <a:solidFill>
                  <a:srgbClr val="0070C0"/>
                </a:solidFill>
              </a:rPr>
              <a:t>a taxi accident. </a:t>
            </a:r>
            <a:r>
              <a:rPr lang="en-US" dirty="0" smtClean="0">
                <a:solidFill>
                  <a:srgbClr val="0070C0"/>
                </a:solidFill>
              </a:rPr>
              <a:t>He </a:t>
            </a:r>
            <a:r>
              <a:rPr lang="en-US" dirty="0">
                <a:solidFill>
                  <a:srgbClr val="0070C0"/>
                </a:solidFill>
              </a:rPr>
              <a:t>began to experience </a:t>
            </a:r>
            <a:endParaRPr lang="en-US" dirty="0" smtClean="0">
              <a:solidFill>
                <a:srgbClr val="0070C0"/>
              </a:solidFill>
            </a:endParaRP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aphasia-like </a:t>
            </a:r>
            <a:r>
              <a:rPr lang="en-US" dirty="0">
                <a:solidFill>
                  <a:srgbClr val="0070C0"/>
                </a:solidFill>
              </a:rPr>
              <a:t>symptoms and was frequently absent-minded.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AutoNum type="arabicPlain" startAt="1937"/>
            </a:pPr>
            <a:r>
              <a:rPr lang="en-US" dirty="0" smtClean="0">
                <a:solidFill>
                  <a:srgbClr val="0070C0"/>
                </a:solidFill>
              </a:rPr>
              <a:t> Age </a:t>
            </a:r>
            <a:r>
              <a:rPr lang="en-US" dirty="0">
                <a:solidFill>
                  <a:srgbClr val="0070C0"/>
                </a:solidFill>
              </a:rPr>
              <a:t>62, Ravel consented to experimental brain surgery.  When he awoke from the anesthesia</a:t>
            </a:r>
            <a:r>
              <a:rPr lang="en-US" dirty="0" smtClean="0">
                <a:solidFill>
                  <a:srgbClr val="0070C0"/>
                </a:solidFill>
              </a:rPr>
              <a:t>,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he asked for his brother, but quickly sank into a deep coma, from which he never awoke. </a:t>
            </a:r>
          </a:p>
        </p:txBody>
      </p:sp>
    </p:spTree>
    <p:extLst>
      <p:ext uri="{BB962C8B-B14F-4D97-AF65-F5344CB8AC3E}">
        <p14:creationId xmlns:p14="http://schemas.microsoft.com/office/powerpoint/2010/main" val="374527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376" y="304800"/>
            <a:ext cx="7924800" cy="503238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Bolero Form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914400"/>
            <a:ext cx="581120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Bolero </a:t>
            </a:r>
            <a:r>
              <a:rPr lang="en-US" dirty="0">
                <a:solidFill>
                  <a:srgbClr val="0070C0"/>
                </a:solidFill>
              </a:rPr>
              <a:t>is a </a:t>
            </a:r>
            <a:r>
              <a:rPr lang="en-US" dirty="0" smtClean="0">
                <a:solidFill>
                  <a:srgbClr val="0070C0"/>
                </a:solidFill>
              </a:rPr>
              <a:t>Spanish dance 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Dancer Sebastiano Carezo is credited with inventing the </a:t>
            </a:r>
            <a:r>
              <a:rPr lang="en-US" dirty="0" smtClean="0">
                <a:solidFill>
                  <a:srgbClr val="0070C0"/>
                </a:solidFill>
              </a:rPr>
              <a:t>dance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in 1780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 For  </a:t>
            </a:r>
            <a:r>
              <a:rPr lang="en-US" dirty="0">
                <a:solidFill>
                  <a:srgbClr val="0070C0"/>
                </a:solidFill>
              </a:rPr>
              <a:t>soloist or a </a:t>
            </a:r>
            <a:r>
              <a:rPr lang="en-US" dirty="0" smtClean="0">
                <a:solidFill>
                  <a:srgbClr val="0070C0"/>
                </a:solidFill>
              </a:rPr>
              <a:t>couple…… played at a slow </a:t>
            </a:r>
            <a:r>
              <a:rPr lang="en-US" dirty="0">
                <a:solidFill>
                  <a:srgbClr val="0070C0"/>
                </a:solidFill>
              </a:rPr>
              <a:t>tempo  </a:t>
            </a:r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</a:t>
            </a:r>
            <a:r>
              <a:rPr lang="en-US" dirty="0" smtClean="0">
                <a:solidFill>
                  <a:srgbClr val="0070C0"/>
                </a:solidFill>
              </a:rPr>
              <a:t>astanets </a:t>
            </a:r>
            <a:r>
              <a:rPr lang="en-US" dirty="0">
                <a:solidFill>
                  <a:srgbClr val="0070C0"/>
                </a:solidFill>
              </a:rPr>
              <a:t>and guitars  </a:t>
            </a:r>
            <a:r>
              <a:rPr lang="en-US" dirty="0" smtClean="0">
                <a:solidFill>
                  <a:srgbClr val="0070C0"/>
                </a:solidFill>
              </a:rPr>
              <a:t>support the lyrics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Quatrain form lyrics </a:t>
            </a:r>
            <a:r>
              <a:rPr lang="en-US" dirty="0">
                <a:solidFill>
                  <a:srgbClr val="0070C0"/>
                </a:solidFill>
              </a:rPr>
              <a:t>of five to seven syllables </a:t>
            </a:r>
            <a:r>
              <a:rPr lang="en-US" dirty="0" smtClean="0">
                <a:solidFill>
                  <a:srgbClr val="0070C0"/>
                </a:solidFill>
              </a:rPr>
              <a:t>.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Usually  written  </a:t>
            </a:r>
            <a:r>
              <a:rPr lang="en-US" dirty="0">
                <a:solidFill>
                  <a:srgbClr val="0070C0"/>
                </a:solidFill>
              </a:rPr>
              <a:t>is in triple time </a:t>
            </a:r>
            <a:r>
              <a:rPr lang="en-US" dirty="0" smtClean="0">
                <a:solidFill>
                  <a:srgbClr val="0070C0"/>
                </a:solidFill>
              </a:rPr>
              <a:t> (3|4)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0070C0"/>
                </a:solidFill>
              </a:rPr>
              <a:t>Usually </a:t>
            </a:r>
            <a:r>
              <a:rPr lang="en-US" b="1" i="1" dirty="0">
                <a:solidFill>
                  <a:srgbClr val="0070C0"/>
                </a:solidFill>
              </a:rPr>
              <a:t>has a triplet on the second beat of each bar.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070" y="51054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Ravel’s interest in the bolero form must derive from his Mother’s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Basque-Spanish  heritage and her love of folk melodies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90" y="1094958"/>
            <a:ext cx="301548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6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7924800" cy="503238"/>
          </a:xfrm>
        </p:spPr>
        <p:txBody>
          <a:bodyPr/>
          <a:lstStyle/>
          <a:p>
            <a:r>
              <a:rPr lang="en-US" i="1" cap="none" dirty="0" smtClean="0">
                <a:solidFill>
                  <a:srgbClr val="FFFF00"/>
                </a:solidFill>
              </a:rPr>
              <a:t>Bolero</a:t>
            </a:r>
            <a:r>
              <a:rPr lang="en-US" cap="none" dirty="0" smtClean="0">
                <a:solidFill>
                  <a:srgbClr val="FFFF00"/>
                </a:solidFill>
              </a:rPr>
              <a:t>  -  1928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1219200"/>
            <a:ext cx="8401659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Originally composed as a ballet commissioned by Russian actress and dancer Ida </a:t>
            </a:r>
            <a:r>
              <a:rPr lang="en-US" dirty="0" smtClean="0">
                <a:solidFill>
                  <a:srgbClr val="0070C0"/>
                </a:solidFill>
              </a:rPr>
              <a:t>Rubinstein. </a:t>
            </a:r>
          </a:p>
          <a:p>
            <a:endParaRPr lang="en-US" sz="8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The original title was </a:t>
            </a:r>
            <a:r>
              <a:rPr lang="en-US" i="1" dirty="0" smtClean="0">
                <a:solidFill>
                  <a:srgbClr val="0070C0"/>
                </a:solidFill>
              </a:rPr>
              <a:t>Fandango</a:t>
            </a:r>
          </a:p>
          <a:p>
            <a:endParaRPr lang="en-US" sz="800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Ravel on his composition Bolero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0070C0"/>
                </a:solidFill>
              </a:rPr>
              <a:t>A</a:t>
            </a:r>
            <a:r>
              <a:rPr lang="en-US" i="1" dirty="0" smtClean="0">
                <a:solidFill>
                  <a:srgbClr val="0070C0"/>
                </a:solidFill>
              </a:rPr>
              <a:t>n </a:t>
            </a:r>
            <a:r>
              <a:rPr lang="en-US" i="1" dirty="0">
                <a:solidFill>
                  <a:srgbClr val="0070C0"/>
                </a:solidFill>
              </a:rPr>
              <a:t>experiment in a very special and </a:t>
            </a:r>
            <a:endParaRPr lang="en-US" i="1" dirty="0" smtClean="0">
              <a:solidFill>
                <a:srgbClr val="0070C0"/>
              </a:solidFill>
            </a:endParaRPr>
          </a:p>
          <a:p>
            <a:pPr lvl="3"/>
            <a:r>
              <a:rPr lang="en-US" i="1" dirty="0" smtClean="0">
                <a:solidFill>
                  <a:srgbClr val="0070C0"/>
                </a:solidFill>
              </a:rPr>
              <a:t>limited  direction</a:t>
            </a:r>
            <a:endParaRPr lang="en-US" i="1" dirty="0">
              <a:solidFill>
                <a:srgbClr val="0070C0"/>
              </a:solidFill>
            </a:endParaRPr>
          </a:p>
          <a:p>
            <a:endParaRPr lang="en-US" sz="800" dirty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i="1" dirty="0" smtClean="0">
                <a:solidFill>
                  <a:srgbClr val="0070C0"/>
                </a:solidFill>
              </a:rPr>
              <a:t>I </a:t>
            </a:r>
            <a:r>
              <a:rPr lang="en-US" i="1" dirty="0">
                <a:solidFill>
                  <a:srgbClr val="0070C0"/>
                </a:solidFill>
              </a:rPr>
              <a:t>am going to try to repeat it a number of </a:t>
            </a:r>
            <a:endParaRPr lang="en-US" i="1" dirty="0" smtClean="0">
              <a:solidFill>
                <a:srgbClr val="0070C0"/>
              </a:solidFill>
            </a:endParaRPr>
          </a:p>
          <a:p>
            <a:pPr lvl="2"/>
            <a:r>
              <a:rPr lang="en-US" i="1" dirty="0" smtClean="0">
                <a:solidFill>
                  <a:srgbClr val="0070C0"/>
                </a:solidFill>
              </a:rPr>
              <a:t>times </a:t>
            </a:r>
            <a:r>
              <a:rPr lang="en-US" i="1" dirty="0">
                <a:solidFill>
                  <a:srgbClr val="0070C0"/>
                </a:solidFill>
              </a:rPr>
              <a:t>on different orchestral levels but </a:t>
            </a:r>
            <a:endParaRPr lang="en-US" i="1" dirty="0" smtClean="0">
              <a:solidFill>
                <a:srgbClr val="0070C0"/>
              </a:solidFill>
            </a:endParaRPr>
          </a:p>
          <a:p>
            <a:pPr lvl="2"/>
            <a:r>
              <a:rPr lang="en-US" i="1" dirty="0" smtClean="0">
                <a:solidFill>
                  <a:srgbClr val="0070C0"/>
                </a:solidFill>
              </a:rPr>
              <a:t>without </a:t>
            </a:r>
            <a:r>
              <a:rPr lang="en-US" i="1" dirty="0">
                <a:solidFill>
                  <a:srgbClr val="0070C0"/>
                </a:solidFill>
              </a:rPr>
              <a:t>any development</a:t>
            </a:r>
            <a:r>
              <a:rPr lang="en-US" i="1" dirty="0" smtClean="0">
                <a:solidFill>
                  <a:srgbClr val="0070C0"/>
                </a:solidFill>
              </a:rPr>
              <a:t>.</a:t>
            </a:r>
            <a:endParaRPr lang="en-US" i="1" dirty="0">
              <a:solidFill>
                <a:srgbClr val="0070C0"/>
              </a:solidFill>
            </a:endParaRPr>
          </a:p>
          <a:p>
            <a:endParaRPr lang="en-US" sz="800" i="1" dirty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0070C0"/>
                </a:solidFill>
              </a:rPr>
              <a:t>I</a:t>
            </a:r>
            <a:r>
              <a:rPr lang="en-US" i="1" dirty="0" smtClean="0">
                <a:solidFill>
                  <a:srgbClr val="0070C0"/>
                </a:solidFill>
              </a:rPr>
              <a:t>t </a:t>
            </a:r>
            <a:r>
              <a:rPr lang="en-US" i="1" dirty="0">
                <a:solidFill>
                  <a:srgbClr val="0070C0"/>
                </a:solidFill>
              </a:rPr>
              <a:t>has no music in </a:t>
            </a:r>
            <a:r>
              <a:rPr lang="en-US" i="1" dirty="0" smtClean="0">
                <a:solidFill>
                  <a:srgbClr val="0070C0"/>
                </a:solidFill>
              </a:rPr>
              <a:t>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6869" y="5225534"/>
            <a:ext cx="6442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I don’t ask for my music to be interpreted, but only that it should be played</a:t>
            </a:r>
            <a:r>
              <a:rPr lang="en-US" i="1" dirty="0" smtClean="0">
                <a:solidFill>
                  <a:srgbClr val="FFFF00"/>
                </a:solidFill>
              </a:rPr>
              <a:t>.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1752600"/>
            <a:ext cx="4364123" cy="26912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009" y="4534640"/>
            <a:ext cx="8204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Arturo Toscanini conducted Bolero at a faster tempo and with an “accelerando at the finish”. 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Ravel  was not happy about the changes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3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7924800" cy="579438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Ravel’s Great Skill - Orchestration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21920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Orchestration </a:t>
            </a:r>
            <a:r>
              <a:rPr lang="en-US" dirty="0">
                <a:solidFill>
                  <a:srgbClr val="0070C0"/>
                </a:solidFill>
              </a:rPr>
              <a:t>is the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practice of  </a:t>
            </a:r>
            <a:r>
              <a:rPr lang="en-US" dirty="0" smtClean="0">
                <a:solidFill>
                  <a:srgbClr val="0070C0"/>
                </a:solidFill>
              </a:rPr>
              <a:t>adapting music </a:t>
            </a:r>
            <a:r>
              <a:rPr lang="en-US" dirty="0">
                <a:solidFill>
                  <a:srgbClr val="0070C0"/>
                </a:solidFill>
              </a:rPr>
              <a:t>for an orchestra </a:t>
            </a:r>
            <a:r>
              <a:rPr lang="en-US" dirty="0" smtClean="0">
                <a:solidFill>
                  <a:srgbClr val="0070C0"/>
                </a:solidFill>
              </a:rPr>
              <a:t>. The work might have been originally conceived </a:t>
            </a:r>
            <a:r>
              <a:rPr lang="en-US" dirty="0">
                <a:solidFill>
                  <a:srgbClr val="0070C0"/>
                </a:solidFill>
              </a:rPr>
              <a:t>of </a:t>
            </a:r>
            <a:r>
              <a:rPr lang="en-US" dirty="0" smtClean="0">
                <a:solidFill>
                  <a:srgbClr val="0070C0"/>
                </a:solidFill>
              </a:rPr>
              <a:t> as an orchestral piece or it may have been written  for small  ensemble or solo player. 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2819400"/>
            <a:ext cx="23455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Pictures at an Exhibition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Modest Mussorgsky 1874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Piano Solo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1928" y="4572000"/>
            <a:ext cx="2468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  <a:hlinkClick r:id="rId4"/>
              </a:rPr>
              <a:t>Pictures at an Exhibition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  <a:hlinkClick r:id="rId4"/>
              </a:rPr>
              <a:t>Ravel’s 1928 Orchestration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Pix at Exhibit Piano cli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799" y="29520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7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842" y="381000"/>
            <a:ext cx="7924800" cy="762000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Daphnis and Chloe - 1912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647" y="1683603"/>
            <a:ext cx="2999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Ravel’s Masterwork  and his 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longest work -  about 1 hour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93" y="2639214"/>
            <a:ext cx="3472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Commissioned </a:t>
            </a:r>
            <a:r>
              <a:rPr lang="en-US" dirty="0">
                <a:solidFill>
                  <a:srgbClr val="0070C0"/>
                </a:solidFill>
              </a:rPr>
              <a:t>by Sergei Diaghileff</a:t>
            </a:r>
            <a:r>
              <a:rPr lang="en-US" dirty="0" smtClean="0">
                <a:solidFill>
                  <a:srgbClr val="0070C0"/>
                </a:solidFill>
              </a:rPr>
              <a:t>,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 director </a:t>
            </a:r>
            <a:r>
              <a:rPr lang="en-US" dirty="0">
                <a:solidFill>
                  <a:srgbClr val="0070C0"/>
                </a:solidFill>
              </a:rPr>
              <a:t>of the Russian </a:t>
            </a:r>
            <a:r>
              <a:rPr lang="en-US" dirty="0" smtClean="0">
                <a:solidFill>
                  <a:srgbClr val="0070C0"/>
                </a:solidFill>
              </a:rPr>
              <a:t>Ballet.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541058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The ballet is based on </a:t>
            </a:r>
            <a:r>
              <a:rPr lang="en-US" dirty="0">
                <a:solidFill>
                  <a:srgbClr val="0070C0"/>
                </a:solidFill>
              </a:rPr>
              <a:t>the Greek 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legend </a:t>
            </a:r>
            <a:r>
              <a:rPr lang="en-US" dirty="0">
                <a:solidFill>
                  <a:srgbClr val="0070C0"/>
                </a:solidFill>
              </a:rPr>
              <a:t>of Daphnis and Chloe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799" y="5225534"/>
            <a:ext cx="63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Ravel  </a:t>
            </a:r>
            <a:r>
              <a:rPr lang="en-US" dirty="0">
                <a:solidFill>
                  <a:srgbClr val="0070C0"/>
                </a:solidFill>
              </a:rPr>
              <a:t>extracted music from the </a:t>
            </a:r>
            <a:r>
              <a:rPr lang="en-US" dirty="0" smtClean="0">
                <a:solidFill>
                  <a:srgbClr val="0070C0"/>
                </a:solidFill>
              </a:rPr>
              <a:t>ballet </a:t>
            </a:r>
            <a:r>
              <a:rPr lang="en-US" dirty="0">
                <a:solidFill>
                  <a:srgbClr val="0070C0"/>
                </a:solidFill>
              </a:rPr>
              <a:t>to make two orchestral suites </a:t>
            </a:r>
            <a:r>
              <a:rPr lang="en-US" dirty="0" smtClean="0">
                <a:solidFill>
                  <a:srgbClr val="0070C0"/>
                </a:solidFill>
              </a:rPr>
              <a:t>. 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06" y="1242496"/>
            <a:ext cx="5458897" cy="364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7924800" cy="579438"/>
          </a:xfrm>
        </p:spPr>
        <p:txBody>
          <a:bodyPr/>
          <a:lstStyle/>
          <a:p>
            <a:r>
              <a:rPr lang="en-US" cap="none" dirty="0">
                <a:solidFill>
                  <a:srgbClr val="FFFF00"/>
                </a:solidFill>
              </a:rPr>
              <a:t>Daphnis and Chloe – </a:t>
            </a:r>
            <a:r>
              <a:rPr lang="en-US" i="1" cap="none" dirty="0">
                <a:solidFill>
                  <a:srgbClr val="FFFF00"/>
                </a:solidFill>
              </a:rPr>
              <a:t>the story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256" y="1143000"/>
            <a:ext cx="869295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Two </a:t>
            </a:r>
            <a:r>
              <a:rPr lang="en-US" dirty="0">
                <a:solidFill>
                  <a:srgbClr val="0070C0"/>
                </a:solidFill>
              </a:rPr>
              <a:t>infants abandoned at birth.  </a:t>
            </a:r>
            <a:endParaRPr lang="en-US" dirty="0" smtClean="0">
              <a:solidFill>
                <a:srgbClr val="0070C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 goatherd named Lamon discovers Daphnis, and a shepherd called Dryas finds Chloe. </a:t>
            </a: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Each raises the child </a:t>
            </a:r>
            <a:r>
              <a:rPr lang="en-US" dirty="0" smtClean="0">
                <a:solidFill>
                  <a:srgbClr val="0070C0"/>
                </a:solidFill>
              </a:rPr>
              <a:t> as </a:t>
            </a:r>
            <a:r>
              <a:rPr lang="en-US" dirty="0">
                <a:solidFill>
                  <a:srgbClr val="0070C0"/>
                </a:solidFill>
              </a:rPr>
              <a:t>his own. Daphnis and Chloe grow up together, herding </a:t>
            </a:r>
            <a:endParaRPr lang="en-US" dirty="0" smtClean="0">
              <a:solidFill>
                <a:srgbClr val="0070C0"/>
              </a:solidFill>
            </a:endParaRP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flocks for their foster parents. </a:t>
            </a:r>
            <a:endParaRPr lang="en-US" dirty="0" smtClean="0">
              <a:solidFill>
                <a:srgbClr val="0070C0"/>
              </a:solidFill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They fall in love but do not understand what is happening to them. </a:t>
            </a:r>
            <a:endParaRPr lang="en-US" dirty="0" smtClean="0">
              <a:solidFill>
                <a:srgbClr val="0070C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A wise </a:t>
            </a:r>
            <a:r>
              <a:rPr lang="en-US" dirty="0">
                <a:solidFill>
                  <a:srgbClr val="0070C0"/>
                </a:solidFill>
              </a:rPr>
              <a:t>old cowherd, explains to them what love is and tells them that the only cure is "kissing."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Lycaenion</a:t>
            </a:r>
            <a:r>
              <a:rPr lang="en-US" dirty="0">
                <a:solidFill>
                  <a:srgbClr val="0070C0"/>
                </a:solidFill>
              </a:rPr>
              <a:t>, a woman </a:t>
            </a:r>
            <a:r>
              <a:rPr lang="en-US" dirty="0" smtClean="0">
                <a:solidFill>
                  <a:srgbClr val="0070C0"/>
                </a:solidFill>
              </a:rPr>
              <a:t>explains love-making to  </a:t>
            </a:r>
            <a:r>
              <a:rPr lang="en-US" dirty="0">
                <a:solidFill>
                  <a:srgbClr val="0070C0"/>
                </a:solidFill>
              </a:rPr>
              <a:t>Daphnis </a:t>
            </a:r>
            <a:endParaRPr lang="en-US" dirty="0" smtClean="0">
              <a:solidFill>
                <a:srgbClr val="0070C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Lycaenion warns </a:t>
            </a:r>
            <a:r>
              <a:rPr lang="en-US" dirty="0">
                <a:solidFill>
                  <a:srgbClr val="0070C0"/>
                </a:solidFill>
              </a:rPr>
              <a:t>Daphnis that Chloe "will scream and cry and lie bleeding heavily </a:t>
            </a:r>
            <a:r>
              <a:rPr lang="en-US" dirty="0" smtClean="0">
                <a:solidFill>
                  <a:srgbClr val="0070C0"/>
                </a:solidFill>
              </a:rPr>
              <a:t>as </a:t>
            </a:r>
            <a:r>
              <a:rPr lang="en-US" dirty="0">
                <a:solidFill>
                  <a:srgbClr val="0070C0"/>
                </a:solidFill>
              </a:rPr>
              <a:t>if </a:t>
            </a:r>
            <a:r>
              <a:rPr lang="en-US" dirty="0" smtClean="0">
                <a:solidFill>
                  <a:srgbClr val="0070C0"/>
                </a:solidFill>
              </a:rPr>
              <a:t>murdered.“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Chloe is </a:t>
            </a:r>
            <a:r>
              <a:rPr lang="en-US" dirty="0" smtClean="0">
                <a:solidFill>
                  <a:srgbClr val="0070C0"/>
                </a:solidFill>
              </a:rPr>
              <a:t>courted and carried </a:t>
            </a:r>
            <a:r>
              <a:rPr lang="en-US" dirty="0">
                <a:solidFill>
                  <a:srgbClr val="0070C0"/>
                </a:solidFill>
              </a:rPr>
              <a:t>off by raiders and saved by the intervention of the god Pan. </a:t>
            </a: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Daphnis </a:t>
            </a:r>
            <a:r>
              <a:rPr lang="en-US" dirty="0">
                <a:solidFill>
                  <a:srgbClr val="0070C0"/>
                </a:solidFill>
              </a:rPr>
              <a:t>falls into a pit, gets beaten up, is abducted by pirates, and is very nearly raped. </a:t>
            </a: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In the end, Daphnis and Chloe are reunited with their birth parents, get married, </a:t>
            </a:r>
            <a:endParaRPr lang="en-US" dirty="0" smtClean="0">
              <a:solidFill>
                <a:srgbClr val="0070C0"/>
              </a:solidFill>
            </a:endParaRP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and </a:t>
            </a:r>
            <a:r>
              <a:rPr lang="en-US" dirty="0">
                <a:solidFill>
                  <a:srgbClr val="0070C0"/>
                </a:solidFill>
              </a:rPr>
              <a:t>live out their lives in the country</a:t>
            </a:r>
            <a:r>
              <a:rPr lang="en-US" dirty="0" smtClean="0">
                <a:solidFill>
                  <a:srgbClr val="0070C0"/>
                </a:solidFill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Daphnis and Chloe Suite No. 2</a:t>
            </a:r>
            <a:endParaRPr lang="en-US" cap="none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52282"/>
            <a:ext cx="7683134" cy="3645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86435" y="4965488"/>
            <a:ext cx="13452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hlinkClick r:id="rId3"/>
              </a:rPr>
              <a:t> Lever de </a:t>
            </a:r>
            <a:r>
              <a:rPr lang="en-US" dirty="0" smtClean="0">
                <a:solidFill>
                  <a:srgbClr val="0070C0"/>
                </a:solidFill>
                <a:hlinkClick r:id="rId3"/>
              </a:rPr>
              <a:t>jour</a:t>
            </a:r>
            <a:endParaRPr lang="en-US" dirty="0" smtClean="0">
              <a:solidFill>
                <a:srgbClr val="0070C0"/>
              </a:solidFill>
            </a:endParaRP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6 minutes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1544" y="4987028"/>
            <a:ext cx="180850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  <a:hlinkClick r:id="rId4"/>
              </a:rPr>
              <a:t>Pantomime</a:t>
            </a:r>
            <a:endParaRPr lang="en-US" dirty="0" smtClean="0">
              <a:solidFill>
                <a:srgbClr val="0070C0"/>
              </a:solidFill>
            </a:endParaRPr>
          </a:p>
          <a:p>
            <a:pPr algn="ctr"/>
            <a:r>
              <a:rPr lang="fr-FR" sz="1200" i="1" dirty="0" smtClean="0">
                <a:solidFill>
                  <a:srgbClr val="0070C0"/>
                </a:solidFill>
              </a:rPr>
              <a:t>Les </a:t>
            </a:r>
            <a:r>
              <a:rPr lang="fr-FR" sz="1200" i="1" dirty="0">
                <a:solidFill>
                  <a:srgbClr val="0070C0"/>
                </a:solidFill>
              </a:rPr>
              <a:t>amours de Pan et </a:t>
            </a:r>
            <a:r>
              <a:rPr lang="fr-FR" sz="1200" i="1" dirty="0" smtClean="0">
                <a:solidFill>
                  <a:srgbClr val="0070C0"/>
                </a:solidFill>
              </a:rPr>
              <a:t>Syrinx</a:t>
            </a:r>
            <a:endParaRPr lang="en-US" sz="1200" i="1" dirty="0" smtClean="0">
              <a:solidFill>
                <a:srgbClr val="0070C0"/>
              </a:solidFill>
            </a:endParaRPr>
          </a:p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5 minutes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0129" y="5017532"/>
            <a:ext cx="16193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  <a:hlinkClick r:id="rId5"/>
              </a:rPr>
              <a:t>Danse </a:t>
            </a:r>
            <a:r>
              <a:rPr lang="en-US" dirty="0" smtClean="0">
                <a:solidFill>
                  <a:srgbClr val="0070C0"/>
                </a:solidFill>
                <a:hlinkClick r:id="rId5"/>
              </a:rPr>
              <a:t>Générale</a:t>
            </a:r>
            <a:endParaRPr lang="en-US" dirty="0" smtClean="0">
              <a:solidFill>
                <a:srgbClr val="0070C0"/>
              </a:solidFill>
            </a:endParaRPr>
          </a:p>
          <a:p>
            <a:pPr algn="ctr"/>
            <a:r>
              <a:rPr lang="en-US" sz="1200" i="1" dirty="0">
                <a:solidFill>
                  <a:srgbClr val="0070C0"/>
                </a:solidFill>
              </a:rPr>
              <a:t>Bacchanale</a:t>
            </a:r>
            <a:endParaRPr lang="en-US" sz="1200" i="1" dirty="0" smtClean="0">
              <a:solidFill>
                <a:srgbClr val="0070C0"/>
              </a:solidFill>
            </a:endParaRPr>
          </a:p>
          <a:p>
            <a:pPr algn="ctr"/>
            <a:r>
              <a:rPr lang="en-US" sz="1200" i="1" dirty="0" smtClean="0">
                <a:solidFill>
                  <a:srgbClr val="0070C0"/>
                </a:solidFill>
              </a:rPr>
              <a:t>4 minutes</a:t>
            </a:r>
            <a:endParaRPr lang="en-US" sz="12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2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626" y="76200"/>
            <a:ext cx="79248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Captain Thomas Phillips’ Legacy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1295400"/>
            <a:ext cx="4717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dirty="0" smtClean="0"/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1683 – too many slaves died in transit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6600" y="1905000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sym typeface="Wingdings"/>
              </a:rPr>
              <a:t> </a:t>
            </a:r>
            <a:r>
              <a:rPr lang="en-US" dirty="0" smtClean="0">
                <a:sym typeface="Wingdings"/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Forced the slaves to dance or be whipped</a:t>
            </a:r>
          </a:p>
        </p:txBody>
      </p:sp>
      <p:sp>
        <p:nvSpPr>
          <p:cNvPr id="8" name="Rectangle 7"/>
          <p:cNvSpPr/>
          <p:nvPr/>
        </p:nvSpPr>
        <p:spPr>
          <a:xfrm>
            <a:off x="3306117" y="2514600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Decided to allow African instruments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3322961" y="3124200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sym typeface="Wingdings"/>
              </a:rPr>
              <a:t>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The “</a:t>
            </a:r>
            <a:r>
              <a:rPr lang="en-US" sz="2400" dirty="0" err="1" smtClean="0">
                <a:solidFill>
                  <a:srgbClr val="FFFF00"/>
                </a:solidFill>
              </a:rPr>
              <a:t>banjar</a:t>
            </a:r>
            <a:r>
              <a:rPr lang="en-US" sz="2400" dirty="0" smtClean="0">
                <a:solidFill>
                  <a:srgbClr val="FFFF00"/>
                </a:solidFill>
              </a:rPr>
              <a:t>” arrived in the colonies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11" y="1295400"/>
            <a:ext cx="3014305" cy="4186535"/>
          </a:xfrm>
          <a:prstGeom prst="rect">
            <a:avLst/>
          </a:prstGeom>
        </p:spPr>
      </p:pic>
      <p:pic>
        <p:nvPicPr>
          <p:cNvPr id="7" name="Banj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2379" y="4648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9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500"/>
                            </p:stCondLst>
                            <p:childTnLst>
                              <p:par>
                                <p:cTn id="37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924800" cy="579438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Capitalists </a:t>
            </a:r>
            <a:r>
              <a:rPr lang="en-US" cap="none" dirty="0">
                <a:solidFill>
                  <a:srgbClr val="FFFF00"/>
                </a:solidFill>
              </a:rPr>
              <a:t>Take Ravel’s </a:t>
            </a:r>
            <a:r>
              <a:rPr lang="en-US" cap="none" dirty="0" smtClean="0">
                <a:solidFill>
                  <a:srgbClr val="FFFF00"/>
                </a:solidFill>
              </a:rPr>
              <a:t>Music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599" y="838200"/>
            <a:ext cx="896251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 </a:t>
            </a:r>
            <a:r>
              <a:rPr lang="en-US" dirty="0" smtClean="0">
                <a:solidFill>
                  <a:srgbClr val="0070C0"/>
                </a:solidFill>
              </a:rPr>
              <a:t>Ravel's </a:t>
            </a:r>
            <a:r>
              <a:rPr lang="en-US" dirty="0">
                <a:solidFill>
                  <a:srgbClr val="0070C0"/>
                </a:solidFill>
              </a:rPr>
              <a:t>works </a:t>
            </a:r>
            <a:r>
              <a:rPr lang="en-US" dirty="0" smtClean="0">
                <a:solidFill>
                  <a:srgbClr val="0070C0"/>
                </a:solidFill>
              </a:rPr>
              <a:t>entered the public </a:t>
            </a:r>
            <a:r>
              <a:rPr lang="en-US" dirty="0">
                <a:solidFill>
                  <a:srgbClr val="0070C0"/>
                </a:solidFill>
              </a:rPr>
              <a:t>domain in December 1987 (USA) or January 1, 2008 (EU).</a:t>
            </a:r>
          </a:p>
          <a:p>
            <a:r>
              <a:rPr lang="en-US" dirty="0">
                <a:solidFill>
                  <a:srgbClr val="0070C0"/>
                </a:solidFill>
              </a:rPr>
              <a:t> </a:t>
            </a:r>
          </a:p>
          <a:p>
            <a:r>
              <a:rPr lang="en-US" dirty="0">
                <a:solidFill>
                  <a:srgbClr val="0070C0"/>
                </a:solidFill>
              </a:rPr>
              <a:t>The </a:t>
            </a:r>
            <a:r>
              <a:rPr lang="en-US" dirty="0" smtClean="0">
                <a:solidFill>
                  <a:srgbClr val="0070C0"/>
                </a:solidFill>
              </a:rPr>
              <a:t>composer’s will left </a:t>
            </a:r>
            <a:r>
              <a:rPr lang="en-US" dirty="0">
                <a:solidFill>
                  <a:srgbClr val="0070C0"/>
                </a:solidFill>
              </a:rPr>
              <a:t>everything to his brother </a:t>
            </a:r>
            <a:r>
              <a:rPr lang="en-US" dirty="0" smtClean="0">
                <a:solidFill>
                  <a:srgbClr val="0070C0"/>
                </a:solidFill>
              </a:rPr>
              <a:t>Edouard</a:t>
            </a:r>
            <a:r>
              <a:rPr lang="en-US" dirty="0">
                <a:solidFill>
                  <a:srgbClr val="0070C0"/>
                </a:solidFill>
              </a:rPr>
              <a:t>.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 </a:t>
            </a:r>
          </a:p>
          <a:p>
            <a:r>
              <a:rPr lang="en-US" dirty="0">
                <a:solidFill>
                  <a:srgbClr val="0070C0"/>
                </a:solidFill>
              </a:rPr>
              <a:t>1954 Edouard was severely injured in a car accident in 1954 and required near constant care. </a:t>
            </a:r>
          </a:p>
          <a:p>
            <a:r>
              <a:rPr lang="en-US" dirty="0">
                <a:solidFill>
                  <a:srgbClr val="0070C0"/>
                </a:solidFill>
              </a:rPr>
              <a:t> 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1957 </a:t>
            </a:r>
            <a:r>
              <a:rPr lang="en-US" dirty="0">
                <a:solidFill>
                  <a:srgbClr val="0070C0"/>
                </a:solidFill>
              </a:rPr>
              <a:t>Edouard announced his intention to deed 80% of the composer's posthumous royalties to the 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city </a:t>
            </a:r>
            <a:r>
              <a:rPr lang="en-US" dirty="0">
                <a:solidFill>
                  <a:srgbClr val="0070C0"/>
                </a:solidFill>
              </a:rPr>
              <a:t>of Paris and endow a Nobel Prize in music</a:t>
            </a:r>
            <a:r>
              <a:rPr lang="en-US" dirty="0" smtClean="0">
                <a:solidFill>
                  <a:srgbClr val="0070C0"/>
                </a:solidFill>
              </a:rPr>
              <a:t>.  </a:t>
            </a:r>
            <a:r>
              <a:rPr lang="en-US" i="1" dirty="0" smtClean="0">
                <a:solidFill>
                  <a:srgbClr val="0070C0"/>
                </a:solidFill>
              </a:rPr>
              <a:t>HOWEVER</a:t>
            </a:r>
            <a:r>
              <a:rPr lang="en-US" i="1" dirty="0">
                <a:solidFill>
                  <a:srgbClr val="0070C0"/>
                </a:solidFill>
              </a:rPr>
              <a:t>, Edouard consigned the rights to his </a:t>
            </a:r>
            <a:endParaRPr lang="en-US" i="1" dirty="0" smtClean="0">
              <a:solidFill>
                <a:srgbClr val="0070C0"/>
              </a:solidFill>
            </a:endParaRPr>
          </a:p>
          <a:p>
            <a:pPr lvl="1"/>
            <a:r>
              <a:rPr lang="en-US" i="1" dirty="0" smtClean="0">
                <a:solidFill>
                  <a:srgbClr val="0070C0"/>
                </a:solidFill>
              </a:rPr>
              <a:t>nurse </a:t>
            </a:r>
            <a:r>
              <a:rPr lang="en-US" i="1" dirty="0">
                <a:solidFill>
                  <a:srgbClr val="0070C0"/>
                </a:solidFill>
              </a:rPr>
              <a:t>and  chauffeur</a:t>
            </a:r>
            <a:r>
              <a:rPr lang="en-US" dirty="0">
                <a:solidFill>
                  <a:srgbClr val="0070C0"/>
                </a:solidFill>
              </a:rPr>
              <a:t>. </a:t>
            </a:r>
          </a:p>
          <a:p>
            <a:r>
              <a:rPr lang="en-US" dirty="0">
                <a:solidFill>
                  <a:srgbClr val="0070C0"/>
                </a:solidFill>
              </a:rPr>
              <a:t> </a:t>
            </a:r>
          </a:p>
          <a:p>
            <a:r>
              <a:rPr lang="en-US" dirty="0">
                <a:solidFill>
                  <a:srgbClr val="0070C0"/>
                </a:solidFill>
              </a:rPr>
              <a:t>1960, the Ravel estate </a:t>
            </a:r>
            <a:r>
              <a:rPr lang="en-US" dirty="0" smtClean="0">
                <a:solidFill>
                  <a:srgbClr val="0070C0"/>
                </a:solidFill>
              </a:rPr>
              <a:t>is litigated for a decade.  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Jean-Jacques Lemoine</a:t>
            </a:r>
            <a:r>
              <a:rPr lang="en-US" dirty="0">
                <a:solidFill>
                  <a:srgbClr val="0070C0"/>
                </a:solidFill>
              </a:rPr>
              <a:t>, the legal director of SACEM 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froze distribution of Ravel's account</a:t>
            </a:r>
            <a:r>
              <a:rPr lang="en-US" dirty="0" smtClean="0">
                <a:solidFill>
                  <a:srgbClr val="0070C0"/>
                </a:solidFill>
              </a:rPr>
              <a:t>.  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When </a:t>
            </a:r>
            <a:r>
              <a:rPr lang="en-US" dirty="0">
                <a:solidFill>
                  <a:srgbClr val="0070C0"/>
                </a:solidFill>
              </a:rPr>
              <a:t>the litigation </a:t>
            </a:r>
            <a:r>
              <a:rPr lang="en-US" dirty="0" smtClean="0">
                <a:solidFill>
                  <a:srgbClr val="0070C0"/>
                </a:solidFill>
              </a:rPr>
              <a:t>ended </a:t>
            </a:r>
            <a:r>
              <a:rPr lang="en-US" dirty="0">
                <a:solidFill>
                  <a:srgbClr val="0070C0"/>
                </a:solidFill>
              </a:rPr>
              <a:t>Lemoine resigned from SACEM and set up a shell company, </a:t>
            </a:r>
            <a:r>
              <a:rPr lang="en-US" dirty="0" smtClean="0">
                <a:solidFill>
                  <a:srgbClr val="0070C0"/>
                </a:solidFill>
              </a:rPr>
              <a:t>Arima,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for </a:t>
            </a:r>
            <a:r>
              <a:rPr lang="en-US" dirty="0">
                <a:solidFill>
                  <a:srgbClr val="0070C0"/>
                </a:solidFill>
              </a:rPr>
              <a:t>collecting </a:t>
            </a:r>
            <a:r>
              <a:rPr lang="en-US" dirty="0" smtClean="0">
                <a:solidFill>
                  <a:srgbClr val="0070C0"/>
                </a:solidFill>
              </a:rPr>
              <a:t>Ravel's </a:t>
            </a:r>
            <a:r>
              <a:rPr lang="en-US" dirty="0">
                <a:solidFill>
                  <a:srgbClr val="0070C0"/>
                </a:solidFill>
              </a:rPr>
              <a:t>royalties. The company is based in Gibraltar and the British </a:t>
            </a:r>
            <a:r>
              <a:rPr lang="en-US" dirty="0" smtClean="0">
                <a:solidFill>
                  <a:srgbClr val="0070C0"/>
                </a:solidFill>
              </a:rPr>
              <a:t>Virgin</a:t>
            </a:r>
          </a:p>
          <a:p>
            <a:pPr lvl="2"/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</a:rPr>
              <a:t>Islands in order </a:t>
            </a:r>
            <a:r>
              <a:rPr lang="en-US" dirty="0" smtClean="0">
                <a:solidFill>
                  <a:srgbClr val="0070C0"/>
                </a:solidFill>
              </a:rPr>
              <a:t>to </a:t>
            </a:r>
            <a:r>
              <a:rPr lang="en-US" dirty="0">
                <a:solidFill>
                  <a:srgbClr val="0070C0"/>
                </a:solidFill>
              </a:rPr>
              <a:t>avoid French taxes. </a:t>
            </a:r>
          </a:p>
          <a:p>
            <a:r>
              <a:rPr lang="en-US" dirty="0">
                <a:solidFill>
                  <a:srgbClr val="0070C0"/>
                </a:solidFill>
              </a:rPr>
              <a:t> </a:t>
            </a:r>
          </a:p>
          <a:p>
            <a:r>
              <a:rPr lang="en-US" dirty="0">
                <a:solidFill>
                  <a:srgbClr val="0070C0"/>
                </a:solidFill>
              </a:rPr>
              <a:t>Arima sued Ravel's publisher to re-write the original contracts, consigning a greater percentage of the 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royalties </a:t>
            </a:r>
            <a:r>
              <a:rPr lang="en-US" dirty="0">
                <a:solidFill>
                  <a:srgbClr val="0070C0"/>
                </a:solidFill>
              </a:rPr>
              <a:t>to Arima than Durand's publisher. </a:t>
            </a:r>
          </a:p>
        </p:txBody>
      </p:sp>
    </p:spTree>
    <p:extLst>
      <p:ext uri="{BB962C8B-B14F-4D97-AF65-F5344CB8AC3E}">
        <p14:creationId xmlns:p14="http://schemas.microsoft.com/office/powerpoint/2010/main" val="327873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7924800" cy="655638"/>
          </a:xfrm>
        </p:spPr>
        <p:txBody>
          <a:bodyPr/>
          <a:lstStyle/>
          <a:p>
            <a:r>
              <a:rPr lang="en-US" cap="none" dirty="0">
                <a:solidFill>
                  <a:srgbClr val="FFFF00"/>
                </a:solidFill>
              </a:rPr>
              <a:t>Capitalists Take Ravel’s Music</a:t>
            </a:r>
            <a:endParaRPr lang="en-US" cap="none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981200"/>
            <a:ext cx="727635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 Arima has collected at least £30m.  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 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None of </a:t>
            </a:r>
            <a:r>
              <a:rPr lang="en-US" sz="2800" dirty="0" smtClean="0">
                <a:solidFill>
                  <a:srgbClr val="0070C0"/>
                </a:solidFill>
              </a:rPr>
              <a:t>assets or income from </a:t>
            </a:r>
            <a:r>
              <a:rPr lang="en-US" sz="2800" dirty="0">
                <a:solidFill>
                  <a:srgbClr val="0070C0"/>
                </a:solidFill>
              </a:rPr>
              <a:t>Ravel's </a:t>
            </a:r>
            <a:r>
              <a:rPr lang="en-US" sz="2800" dirty="0" smtClean="0">
                <a:solidFill>
                  <a:srgbClr val="0070C0"/>
                </a:solidFill>
              </a:rPr>
              <a:t>musical estate </a:t>
            </a:r>
          </a:p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has </a:t>
            </a:r>
            <a:r>
              <a:rPr lang="en-US" sz="2800" dirty="0">
                <a:solidFill>
                  <a:srgbClr val="0070C0"/>
                </a:solidFill>
              </a:rPr>
              <a:t>gone to the Ravel family or </a:t>
            </a:r>
            <a:endParaRPr lang="en-US" sz="2800" dirty="0" smtClean="0">
              <a:solidFill>
                <a:srgbClr val="0070C0"/>
              </a:solidFill>
            </a:endParaRPr>
          </a:p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to </a:t>
            </a:r>
            <a:r>
              <a:rPr lang="en-US" sz="2800" dirty="0">
                <a:solidFill>
                  <a:srgbClr val="0070C0"/>
                </a:solidFill>
              </a:rPr>
              <a:t>further the cause of </a:t>
            </a:r>
            <a:endParaRPr lang="en-US" sz="2800" dirty="0" smtClean="0">
              <a:solidFill>
                <a:srgbClr val="0070C0"/>
              </a:solidFill>
            </a:endParaRPr>
          </a:p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French </a:t>
            </a:r>
            <a:r>
              <a:rPr lang="en-US" sz="2800" dirty="0">
                <a:solidFill>
                  <a:srgbClr val="0070C0"/>
                </a:solidFill>
              </a:rPr>
              <a:t>music.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9243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341" y="304800"/>
            <a:ext cx="8305800" cy="609600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Some Prominent Composers of the Period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990600"/>
            <a:ext cx="8382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Claude Debussy </a:t>
            </a:r>
          </a:p>
          <a:p>
            <a:pPr algn="ctr"/>
            <a:r>
              <a:rPr lang="en-US" dirty="0">
                <a:solidFill>
                  <a:srgbClr val="0070C0"/>
                </a:solidFill>
              </a:rPr>
              <a:t>Maurice Ravel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Isaac </a:t>
            </a:r>
            <a:r>
              <a:rPr lang="en-US" dirty="0">
                <a:solidFill>
                  <a:srgbClr val="0070C0"/>
                </a:solidFill>
              </a:rPr>
              <a:t>Albéniz,</a:t>
            </a:r>
          </a:p>
          <a:p>
            <a:r>
              <a:rPr lang="en-US" dirty="0">
                <a:solidFill>
                  <a:srgbClr val="0070C0"/>
                </a:solidFill>
              </a:rPr>
              <a:t>Frederick </a:t>
            </a:r>
            <a:r>
              <a:rPr lang="en-US" dirty="0" smtClean="0">
                <a:solidFill>
                  <a:srgbClr val="0070C0"/>
                </a:solidFill>
              </a:rPr>
              <a:t>Delius</a:t>
            </a:r>
          </a:p>
          <a:p>
            <a:r>
              <a:rPr lang="en-US" dirty="0">
                <a:solidFill>
                  <a:srgbClr val="0070C0"/>
                </a:solidFill>
              </a:rPr>
              <a:t>Paul </a:t>
            </a:r>
            <a:r>
              <a:rPr lang="en-US" dirty="0" smtClean="0">
                <a:solidFill>
                  <a:srgbClr val="0070C0"/>
                </a:solidFill>
              </a:rPr>
              <a:t>Dukas</a:t>
            </a:r>
          </a:p>
          <a:p>
            <a:r>
              <a:rPr lang="en-US" dirty="0">
                <a:solidFill>
                  <a:srgbClr val="0070C0"/>
                </a:solidFill>
              </a:rPr>
              <a:t>Manuel de Falla</a:t>
            </a:r>
          </a:p>
          <a:p>
            <a:r>
              <a:rPr lang="en-US" dirty="0">
                <a:solidFill>
                  <a:srgbClr val="0070C0"/>
                </a:solidFill>
              </a:rPr>
              <a:t>Gabriel Fauré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Gershwin</a:t>
            </a:r>
            <a:r>
              <a:rPr lang="en-US" i="1" dirty="0" smtClean="0">
                <a:solidFill>
                  <a:srgbClr val="0070C0"/>
                </a:solidFill>
              </a:rPr>
              <a:t> </a:t>
            </a:r>
            <a:endParaRPr lang="en-US" i="1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Charles Griffes </a:t>
            </a:r>
          </a:p>
          <a:p>
            <a:r>
              <a:rPr lang="en-US" dirty="0">
                <a:solidFill>
                  <a:srgbClr val="0070C0"/>
                </a:solidFill>
              </a:rPr>
              <a:t>Ottavino Resphigi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Erik Satie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Alexander </a:t>
            </a:r>
            <a:r>
              <a:rPr lang="en-US" dirty="0" smtClean="0">
                <a:solidFill>
                  <a:srgbClr val="0070C0"/>
                </a:solidFill>
              </a:rPr>
              <a:t>Scriabin </a:t>
            </a:r>
          </a:p>
          <a:p>
            <a:r>
              <a:rPr lang="en-US" dirty="0">
                <a:solidFill>
                  <a:srgbClr val="0070C0"/>
                </a:solidFill>
              </a:rPr>
              <a:t>Igor Stravinsky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Karol Szymanowski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Prokofiev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Shostakovitch</a:t>
            </a:r>
          </a:p>
          <a:p>
            <a:r>
              <a:rPr lang="en-US" dirty="0">
                <a:solidFill>
                  <a:srgbClr val="0070C0"/>
                </a:solidFill>
              </a:rPr>
              <a:t>Ralph Vaughan </a:t>
            </a:r>
            <a:r>
              <a:rPr lang="en-US" dirty="0" smtClean="0">
                <a:solidFill>
                  <a:srgbClr val="0070C0"/>
                </a:solidFill>
              </a:rPr>
              <a:t>Williams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18" y="3658314"/>
            <a:ext cx="2087295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118" y="1143000"/>
            <a:ext cx="1885109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828800"/>
            <a:ext cx="2895600" cy="408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9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496" y="152400"/>
            <a:ext cx="7924800" cy="731838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Legacy of the Impressionists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276" y="990600"/>
            <a:ext cx="86052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The Impressionist musical language, techniques, and aesthetic had </a:t>
            </a:r>
            <a:r>
              <a:rPr lang="en-US" sz="2000" dirty="0" smtClean="0">
                <a:solidFill>
                  <a:srgbClr val="0070C0"/>
                </a:solidFill>
              </a:rPr>
              <a:t>a </a:t>
            </a:r>
            <a:r>
              <a:rPr lang="en-US" sz="2000" dirty="0">
                <a:solidFill>
                  <a:srgbClr val="0070C0"/>
                </a:solidFill>
              </a:rPr>
              <a:t>direct </a:t>
            </a:r>
            <a:r>
              <a:rPr lang="en-US" sz="2000" dirty="0" smtClean="0">
                <a:solidFill>
                  <a:srgbClr val="0070C0"/>
                </a:solidFill>
              </a:rPr>
              <a:t>and  </a:t>
            </a:r>
            <a:r>
              <a:rPr lang="en-US" sz="2000" dirty="0">
                <a:solidFill>
                  <a:srgbClr val="0070C0"/>
                </a:solidFill>
              </a:rPr>
              <a:t>profound </a:t>
            </a:r>
            <a:endParaRPr lang="en-US" sz="2000" dirty="0" smtClean="0">
              <a:solidFill>
                <a:srgbClr val="0070C0"/>
              </a:solidFill>
            </a:endParaRPr>
          </a:p>
          <a:p>
            <a:pPr algn="ctr"/>
            <a:r>
              <a:rPr lang="en-US" sz="2000" dirty="0" smtClean="0">
                <a:solidFill>
                  <a:srgbClr val="0070C0"/>
                </a:solidFill>
              </a:rPr>
              <a:t>influence </a:t>
            </a:r>
            <a:r>
              <a:rPr lang="en-US" sz="2000" dirty="0">
                <a:solidFill>
                  <a:srgbClr val="0070C0"/>
                </a:solidFill>
              </a:rPr>
              <a:t>on the </a:t>
            </a:r>
            <a:r>
              <a:rPr lang="en-US" sz="2000" dirty="0" smtClean="0">
                <a:solidFill>
                  <a:srgbClr val="0070C0"/>
                </a:solidFill>
              </a:rPr>
              <a:t>revolutionary Modern period </a:t>
            </a:r>
            <a:r>
              <a:rPr lang="en-US" sz="2000" dirty="0">
                <a:solidFill>
                  <a:srgbClr val="0070C0"/>
                </a:solidFill>
              </a:rPr>
              <a:t>that followed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</a:p>
          <a:p>
            <a:pPr algn="ctr"/>
            <a:endParaRPr lang="en-US" sz="800" dirty="0">
              <a:solidFill>
                <a:srgbClr val="0070C0"/>
              </a:solidFill>
            </a:endParaRPr>
          </a:p>
          <a:p>
            <a:pPr algn="ctr"/>
            <a:r>
              <a:rPr lang="en-US" sz="2000" dirty="0" smtClean="0">
                <a:solidFill>
                  <a:srgbClr val="0070C0"/>
                </a:solidFill>
              </a:rPr>
              <a:t>Find their art in jazz, music of the movies, and throughout the 20</a:t>
            </a:r>
            <a:r>
              <a:rPr lang="en-US" sz="2000" baseline="30000" dirty="0" smtClean="0">
                <a:solidFill>
                  <a:srgbClr val="0070C0"/>
                </a:solidFill>
              </a:rPr>
              <a:t>th</a:t>
            </a:r>
            <a:r>
              <a:rPr lang="en-US" sz="2000" dirty="0" smtClean="0">
                <a:solidFill>
                  <a:srgbClr val="0070C0"/>
                </a:solidFill>
              </a:rPr>
              <a:t> century </a:t>
            </a:r>
          </a:p>
          <a:p>
            <a:pPr algn="ctr"/>
            <a:r>
              <a:rPr lang="en-US" sz="2000" dirty="0" smtClean="0">
                <a:solidFill>
                  <a:srgbClr val="0070C0"/>
                </a:solidFill>
              </a:rPr>
              <a:t>search for new, ephemeral means to express musical ideas.  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9" y="2599728"/>
            <a:ext cx="2294279" cy="3047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53" y="2631141"/>
            <a:ext cx="21590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1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457200"/>
            <a:ext cx="7924800" cy="1143000"/>
          </a:xfrm>
        </p:spPr>
        <p:txBody>
          <a:bodyPr/>
          <a:lstStyle/>
          <a:p>
            <a:r>
              <a:rPr lang="en-US" cap="none" dirty="0" smtClean="0"/>
              <a:t>Where did the </a:t>
            </a:r>
            <a:r>
              <a:rPr lang="en-US" cap="none" smtClean="0"/>
              <a:t>Impressionists lead </a:t>
            </a:r>
            <a:r>
              <a:rPr lang="en-US" cap="none" dirty="0" smtClean="0"/>
              <a:t>Us?</a:t>
            </a:r>
            <a:endParaRPr lang="en-US" cap="none" dirty="0"/>
          </a:p>
        </p:txBody>
      </p:sp>
      <p:sp>
        <p:nvSpPr>
          <p:cNvPr id="3" name="TextBox 2"/>
          <p:cNvSpPr txBox="1"/>
          <p:nvPr/>
        </p:nvSpPr>
        <p:spPr>
          <a:xfrm>
            <a:off x="3160207" y="757535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70C0"/>
                </a:solidFill>
              </a:rPr>
              <a:t>To the Movies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290935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sym typeface="Wingdings"/>
              </a:rPr>
              <a:t>  </a:t>
            </a:r>
            <a:r>
              <a:rPr lang="en-US" sz="2400" dirty="0" smtClean="0">
                <a:solidFill>
                  <a:srgbClr val="FFFF00"/>
                </a:solidFill>
              </a:rPr>
              <a:t>Max Steiner Fled  NAZIs - applied his musical genius to Hollywood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3348335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sym typeface="Wingdings"/>
              </a:rPr>
              <a:t> </a:t>
            </a:r>
            <a:r>
              <a:rPr lang="en-US" sz="2400" dirty="0" smtClean="0">
                <a:solidFill>
                  <a:srgbClr val="FFFF00"/>
                </a:solidFill>
              </a:rPr>
              <a:t>He was the first composer to synchronize motion &amp; music on screen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1821359"/>
            <a:ext cx="861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sym typeface="Wingdings"/>
              </a:rPr>
              <a:t> </a:t>
            </a:r>
            <a:r>
              <a:rPr lang="en-US" sz="2400" dirty="0" smtClean="0">
                <a:solidFill>
                  <a:srgbClr val="FFFF00"/>
                </a:solidFill>
              </a:rPr>
              <a:t>He scored more than 300 films during his American career </a:t>
            </a:r>
            <a:r>
              <a:rPr lang="en-US" sz="2000" dirty="0" smtClean="0">
                <a:solidFill>
                  <a:srgbClr val="FFFF00"/>
                </a:solidFill>
              </a:rPr>
              <a:t>– </a:t>
            </a:r>
            <a:r>
              <a:rPr lang="en-US" sz="2000" i="1" dirty="0" smtClean="0">
                <a:solidFill>
                  <a:srgbClr val="FFFF00"/>
                </a:solidFill>
              </a:rPr>
              <a:t>Casablanca,    Gone with the Wind, A Summer Place,  The Searchers, Sgt. York, </a:t>
            </a:r>
            <a:endParaRPr lang="en-US" sz="2000" i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954" y="2662535"/>
            <a:ext cx="8100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sym typeface="Wingdings"/>
              </a:rPr>
              <a:t> </a:t>
            </a:r>
            <a:r>
              <a:rPr lang="en-US" sz="2400" dirty="0" smtClean="0">
                <a:solidFill>
                  <a:srgbClr val="FFFF00"/>
                </a:solidFill>
              </a:rPr>
              <a:t>He brought the operatic technique </a:t>
            </a:r>
            <a:r>
              <a:rPr lang="en-US" sz="2400" dirty="0">
                <a:solidFill>
                  <a:srgbClr val="FFFF00"/>
                </a:solidFill>
              </a:rPr>
              <a:t>of </a:t>
            </a:r>
            <a:r>
              <a:rPr lang="en-US" sz="2400" i="1" dirty="0" smtClean="0">
                <a:solidFill>
                  <a:srgbClr val="FFFF00"/>
                </a:solidFill>
              </a:rPr>
              <a:t>leitmotif</a:t>
            </a:r>
            <a:r>
              <a:rPr lang="en-US" sz="2400" dirty="0" smtClean="0">
                <a:solidFill>
                  <a:srgbClr val="FFFF00"/>
                </a:solidFill>
              </a:rPr>
              <a:t> to film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39624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sym typeface="Wingdings"/>
              </a:rPr>
              <a:t> </a:t>
            </a:r>
            <a:r>
              <a:rPr lang="en-US" sz="2400" dirty="0" smtClean="0">
                <a:solidFill>
                  <a:srgbClr val="FFFF00"/>
                </a:solidFill>
              </a:rPr>
              <a:t>He merged the storytelling of Romanticism with the color of Impressionism to create the film composer’s art that is still used today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491587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70C0"/>
                </a:solidFill>
                <a:sym typeface="Wingdings"/>
              </a:rPr>
              <a:t>See the first synchronization of an actor’s movements with music in this</a:t>
            </a:r>
          </a:p>
          <a:p>
            <a:pPr algn="ctr"/>
            <a:r>
              <a:rPr lang="en-US" sz="2400" i="1" dirty="0">
                <a:solidFill>
                  <a:srgbClr val="0070C0"/>
                </a:solidFill>
                <a:sym typeface="Wingdings"/>
              </a:rPr>
              <a:t>s</a:t>
            </a:r>
            <a:r>
              <a:rPr lang="en-US" sz="2400" i="1" dirty="0" smtClean="0">
                <a:solidFill>
                  <a:srgbClr val="0070C0"/>
                </a:solidFill>
                <a:sym typeface="Wingdings"/>
              </a:rPr>
              <a:t>equence from King Kong 1933.  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6175" y="6172200"/>
            <a:ext cx="4289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>
                <a:solidFill>
                  <a:srgbClr val="FFFF00"/>
                </a:solidFill>
                <a:hlinkClick r:id="rId2"/>
              </a:rPr>
              <a:t>Start at </a:t>
            </a:r>
            <a:r>
              <a:rPr lang="da-DK" sz="2800" dirty="0" smtClean="0">
                <a:solidFill>
                  <a:srgbClr val="FFFF00"/>
                </a:solidFill>
                <a:hlinkClick r:id="rId2"/>
              </a:rPr>
              <a:t>17</a:t>
            </a:r>
            <a:r>
              <a:rPr lang="da-DK" sz="2800" dirty="0" smtClean="0">
                <a:solidFill>
                  <a:srgbClr val="FFFF00"/>
                </a:solidFill>
                <a:hlinkClick r:id="rId2"/>
              </a:rPr>
              <a:t>:00  </a:t>
            </a:r>
            <a:r>
              <a:rPr lang="da-DK" sz="2800" dirty="0">
                <a:solidFill>
                  <a:srgbClr val="FFFF00"/>
                </a:solidFill>
                <a:hlinkClick r:id="rId2"/>
              </a:rPr>
              <a:t>-   End at </a:t>
            </a:r>
            <a:r>
              <a:rPr lang="da-DK" sz="2800" dirty="0" smtClean="0">
                <a:solidFill>
                  <a:srgbClr val="FFFF00"/>
                </a:solidFill>
                <a:hlinkClick r:id="rId2"/>
              </a:rPr>
              <a:t>17:40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0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1921" y="609600"/>
            <a:ext cx="7924800" cy="609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M</a:t>
            </a:r>
            <a:r>
              <a:rPr lang="en-US" cap="none" dirty="0" smtClean="0"/>
              <a:t>usic DID fall Apart in the Early 20</a:t>
            </a:r>
            <a:r>
              <a:rPr lang="en-US" cap="none" baseline="30000" dirty="0" smtClean="0"/>
              <a:t>th</a:t>
            </a:r>
            <a:r>
              <a:rPr lang="en-US" cap="none" dirty="0" smtClean="0"/>
              <a:t> Century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2438400"/>
            <a:ext cx="7620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sym typeface="Wingdings"/>
              </a:rPr>
              <a:t> </a:t>
            </a:r>
            <a:r>
              <a:rPr lang="en-US" dirty="0" smtClean="0">
                <a:solidFill>
                  <a:srgbClr val="FFFF00"/>
                </a:solidFill>
              </a:rPr>
              <a:t>Stravinsky's </a:t>
            </a:r>
            <a:r>
              <a:rPr lang="en-US" dirty="0">
                <a:solidFill>
                  <a:srgbClr val="FFFF00"/>
                </a:solidFill>
              </a:rPr>
              <a:t>score contains many novel features for its time, including experiments in tonality, </a:t>
            </a:r>
            <a:r>
              <a:rPr lang="en-US" dirty="0" err="1">
                <a:solidFill>
                  <a:srgbClr val="FFFF00"/>
                </a:solidFill>
              </a:rPr>
              <a:t>metre</a:t>
            </a:r>
            <a:r>
              <a:rPr lang="en-US" dirty="0">
                <a:solidFill>
                  <a:srgbClr val="FFFF00"/>
                </a:solidFill>
              </a:rPr>
              <a:t>, rhythm, stress and dissonance. </a:t>
            </a:r>
            <a:endParaRPr lang="en-US" dirty="0" smtClean="0">
              <a:solidFill>
                <a:srgbClr val="FFFF00"/>
              </a:solidFill>
            </a:endParaRPr>
          </a:p>
          <a:p>
            <a:pPr marL="285750" indent="-285750">
              <a:buFont typeface="Wingdings"/>
              <a:buChar char="S"/>
            </a:pP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0070C0"/>
                </a:solidFill>
                <a:sym typeface="Wingdings"/>
              </a:rPr>
              <a:t> </a:t>
            </a:r>
            <a:r>
              <a:rPr lang="en-US" dirty="0" smtClean="0">
                <a:solidFill>
                  <a:srgbClr val="0070C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Analysts </a:t>
            </a:r>
            <a:r>
              <a:rPr lang="en-US" dirty="0">
                <a:solidFill>
                  <a:srgbClr val="FFFF00"/>
                </a:solidFill>
              </a:rPr>
              <a:t>have noted in the score a </a:t>
            </a:r>
            <a:r>
              <a:rPr lang="en-US" sz="2400" b="1" i="1" dirty="0"/>
              <a:t>significant grounding in Russian folk music</a:t>
            </a:r>
            <a:r>
              <a:rPr lang="en-US" dirty="0">
                <a:solidFill>
                  <a:srgbClr val="FFFF00"/>
                </a:solidFill>
              </a:rPr>
              <a:t>, a relationship Stravinsky tended to deny. The music has influenced many of the 20th-century's leading composers and is one of the most recorded works in the classical repertoire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</a:p>
          <a:p>
            <a:pPr algn="r"/>
            <a:r>
              <a:rPr lang="en-US" i="1" dirty="0" err="1" smtClean="0">
                <a:solidFill>
                  <a:srgbClr val="0070C0"/>
                </a:solidFill>
                <a:hlinkClick r:id="rId2"/>
              </a:rPr>
              <a:t>wikipedia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13716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sym typeface="Wingdings"/>
              </a:rPr>
              <a:t>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  </a:t>
            </a:r>
            <a:r>
              <a:rPr lang="en-US" dirty="0" smtClean="0">
                <a:solidFill>
                  <a:srgbClr val="FFFF00"/>
                </a:solidFill>
              </a:rPr>
              <a:t>1911 Igor Stravinsky composes  music for the ballet </a:t>
            </a:r>
            <a:r>
              <a:rPr lang="en-US" b="1" i="1" dirty="0" smtClean="0">
                <a:solidFill>
                  <a:srgbClr val="FFFF00"/>
                </a:solidFill>
              </a:rPr>
              <a:t>The Rite of Spring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1905000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sym typeface="Wingdings"/>
              </a:rPr>
              <a:t> </a:t>
            </a:r>
            <a:r>
              <a:rPr lang="en-US" dirty="0" smtClean="0">
                <a:solidFill>
                  <a:srgbClr val="0070C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The Story was old but the music was full on 20</a:t>
            </a:r>
            <a:r>
              <a:rPr lang="en-US" baseline="30000" dirty="0" smtClean="0">
                <a:solidFill>
                  <a:srgbClr val="FFFF00"/>
                </a:solidFill>
              </a:rPr>
              <a:t>th</a:t>
            </a:r>
            <a:r>
              <a:rPr lang="en-US" dirty="0" smtClean="0">
                <a:solidFill>
                  <a:srgbClr val="FFFF00"/>
                </a:solidFill>
              </a:rPr>
              <a:t> anxiety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2250" y="4931390"/>
            <a:ext cx="369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hlinkClick r:id="rId3"/>
              </a:rPr>
              <a:t>Listen  to The Rite of Spring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206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2057400"/>
            <a:ext cx="4800600" cy="630702"/>
          </a:xfrm>
        </p:spPr>
        <p:txBody>
          <a:bodyPr>
            <a:noAutofit/>
          </a:bodyPr>
          <a:lstStyle/>
          <a:p>
            <a:pPr algn="ctr"/>
            <a:r>
              <a:rPr lang="en-US" sz="24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THE </a:t>
            </a:r>
            <a:r>
              <a:rPr lang="en-US" sz="24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DEATH OF </a:t>
            </a:r>
            <a:r>
              <a:rPr lang="en-US" sz="24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ROMANTICISM</a:t>
            </a:r>
          </a:p>
          <a:p>
            <a:endParaRPr lang="en-US" sz="2400" b="1" dirty="0"/>
          </a:p>
          <a:p>
            <a:pPr algn="ctr"/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c.a. 1875  -  1925</a:t>
            </a: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838200"/>
            <a:ext cx="6172200" cy="914400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>
                <a:solidFill>
                  <a:srgbClr val="FFFF00"/>
                </a:solidFill>
                <a:effectLst/>
              </a:rPr>
              <a:t>Impressionistic</a:t>
            </a:r>
            <a:r>
              <a:rPr lang="en-US" cap="none" dirty="0" smtClean="0">
                <a:effectLst/>
              </a:rPr>
              <a:t> </a:t>
            </a:r>
            <a:r>
              <a:rPr lang="en-US" cap="none" dirty="0" smtClean="0">
                <a:solidFill>
                  <a:srgbClr val="FFFF00"/>
                </a:solidFill>
                <a:effectLst/>
              </a:rPr>
              <a:t>Music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4343399"/>
            <a:ext cx="8804013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00B0F0"/>
                </a:solidFill>
              </a:rPr>
              <a:t>"</a:t>
            </a:r>
            <a:r>
              <a:rPr lang="en-US" sz="2400" i="1" dirty="0">
                <a:solidFill>
                  <a:srgbClr val="00B0F0"/>
                </a:solidFill>
              </a:rPr>
              <a:t>I love music passionately. And because I love it, I try to free it from barren </a:t>
            </a:r>
            <a:endParaRPr lang="en-US" sz="2400" i="1" dirty="0" smtClean="0">
              <a:solidFill>
                <a:srgbClr val="00B0F0"/>
              </a:solidFill>
            </a:endParaRPr>
          </a:p>
          <a:p>
            <a:r>
              <a:rPr lang="en-US" sz="2400" i="1" dirty="0" smtClean="0">
                <a:solidFill>
                  <a:srgbClr val="00B0F0"/>
                </a:solidFill>
              </a:rPr>
              <a:t>traditions </a:t>
            </a:r>
            <a:r>
              <a:rPr lang="en-US" sz="2400" i="1" dirty="0">
                <a:solidFill>
                  <a:srgbClr val="00B0F0"/>
                </a:solidFill>
              </a:rPr>
              <a:t>that stifle it. </a:t>
            </a:r>
            <a:r>
              <a:rPr lang="en-US" sz="2400" i="1" dirty="0" smtClean="0">
                <a:solidFill>
                  <a:srgbClr val="00B0F0"/>
                </a:solidFill>
              </a:rPr>
              <a:t> It </a:t>
            </a:r>
            <a:r>
              <a:rPr lang="en-US" sz="2400" i="1" dirty="0">
                <a:solidFill>
                  <a:srgbClr val="00B0F0"/>
                </a:solidFill>
              </a:rPr>
              <a:t>is a free art gushing forth, an open-air art boundless </a:t>
            </a:r>
            <a:endParaRPr lang="en-US" sz="2400" i="1" dirty="0" smtClean="0">
              <a:solidFill>
                <a:srgbClr val="00B0F0"/>
              </a:solidFill>
            </a:endParaRPr>
          </a:p>
          <a:p>
            <a:r>
              <a:rPr lang="en-US" sz="2400" i="1" dirty="0" smtClean="0">
                <a:solidFill>
                  <a:srgbClr val="00B0F0"/>
                </a:solidFill>
              </a:rPr>
              <a:t>as </a:t>
            </a:r>
            <a:r>
              <a:rPr lang="en-US" sz="2400" i="1" dirty="0">
                <a:solidFill>
                  <a:srgbClr val="00B0F0"/>
                </a:solidFill>
              </a:rPr>
              <a:t>the elements, the wind, the sky, the sea. </a:t>
            </a:r>
            <a:r>
              <a:rPr lang="en-US" sz="2400" i="1" dirty="0" smtClean="0">
                <a:solidFill>
                  <a:srgbClr val="00B0F0"/>
                </a:solidFill>
              </a:rPr>
              <a:t>It </a:t>
            </a:r>
            <a:r>
              <a:rPr lang="en-US" sz="2400" i="1" dirty="0">
                <a:solidFill>
                  <a:srgbClr val="00B0F0"/>
                </a:solidFill>
              </a:rPr>
              <a:t>must never be shut in and </a:t>
            </a:r>
            <a:endParaRPr lang="en-US" sz="2400" i="1" dirty="0" smtClean="0">
              <a:solidFill>
                <a:srgbClr val="00B0F0"/>
              </a:solidFill>
            </a:endParaRPr>
          </a:p>
          <a:p>
            <a:r>
              <a:rPr lang="en-US" sz="2400" i="1" dirty="0" smtClean="0">
                <a:solidFill>
                  <a:srgbClr val="00B0F0"/>
                </a:solidFill>
              </a:rPr>
              <a:t>become </a:t>
            </a:r>
            <a:r>
              <a:rPr lang="en-US" sz="2400" i="1" dirty="0">
                <a:solidFill>
                  <a:srgbClr val="00B0F0"/>
                </a:solidFill>
              </a:rPr>
              <a:t>an academic art." </a:t>
            </a:r>
            <a:endParaRPr lang="en-US" sz="2400" i="1" dirty="0" smtClean="0">
              <a:solidFill>
                <a:srgbClr val="00B0F0"/>
              </a:solidFill>
            </a:endParaRPr>
          </a:p>
          <a:p>
            <a:pPr algn="r"/>
            <a:r>
              <a:rPr lang="en-US" i="1" dirty="0" smtClean="0"/>
              <a:t>Claude Debussy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584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Goals</a:t>
            </a:r>
            <a:endParaRPr lang="en-US" cap="none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1000" y="1600200"/>
            <a:ext cx="8382000" cy="41148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Set the cultural context of the period</a:t>
            </a:r>
            <a:endParaRPr lang="en-US" sz="2800" dirty="0"/>
          </a:p>
          <a:p>
            <a:r>
              <a:rPr lang="en-US" sz="2800" dirty="0"/>
              <a:t>Hear the tools used by </a:t>
            </a:r>
            <a:r>
              <a:rPr lang="en-US" sz="2800" dirty="0" smtClean="0"/>
              <a:t>composers of impressionistic music</a:t>
            </a:r>
          </a:p>
          <a:p>
            <a:r>
              <a:rPr lang="en-US" sz="2800" dirty="0" smtClean="0"/>
              <a:t>Learn about Debussy’s life and music</a:t>
            </a:r>
          </a:p>
          <a:p>
            <a:r>
              <a:rPr lang="en-US" sz="2800" dirty="0" smtClean="0"/>
              <a:t>Learn about Ravel’s life and music</a:t>
            </a:r>
          </a:p>
          <a:p>
            <a:r>
              <a:rPr lang="en-US" sz="2800" dirty="0" smtClean="0"/>
              <a:t>Listen to two masterworks of the period</a:t>
            </a:r>
          </a:p>
          <a:p>
            <a:r>
              <a:rPr lang="en-US" sz="2800" dirty="0" smtClean="0"/>
              <a:t>Explore the legacy of impressionistic music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3545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7924800" cy="655638"/>
          </a:xfrm>
        </p:spPr>
        <p:txBody>
          <a:bodyPr>
            <a:normAutofit/>
          </a:bodyPr>
          <a:lstStyle/>
          <a:p>
            <a:r>
              <a:rPr lang="en-US" sz="3200" cap="none" dirty="0" smtClean="0">
                <a:solidFill>
                  <a:srgbClr val="FFFF00"/>
                </a:solidFill>
              </a:rPr>
              <a:t>Western </a:t>
            </a:r>
            <a:r>
              <a:rPr lang="en-US" sz="3200" cap="none" dirty="0">
                <a:solidFill>
                  <a:srgbClr val="FFFF00"/>
                </a:solidFill>
              </a:rPr>
              <a:t>classical </a:t>
            </a:r>
            <a:r>
              <a:rPr lang="en-US" sz="3200" cap="none" dirty="0" smtClean="0">
                <a:solidFill>
                  <a:srgbClr val="FFFF00"/>
                </a:solidFill>
              </a:rPr>
              <a:t>music Periods</a:t>
            </a:r>
            <a:endParaRPr lang="en-US" sz="3200" cap="none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1143000"/>
            <a:ext cx="5334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Medieval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	</a:t>
            </a:r>
            <a:r>
              <a:rPr lang="en-US" sz="2000" dirty="0" smtClean="0">
                <a:solidFill>
                  <a:srgbClr val="0070C0"/>
                </a:solidFill>
              </a:rPr>
              <a:t>c</a:t>
            </a:r>
            <a:r>
              <a:rPr lang="en-US" sz="2000" dirty="0">
                <a:solidFill>
                  <a:srgbClr val="0070C0"/>
                </a:solidFill>
              </a:rPr>
              <a:t>. </a:t>
            </a:r>
            <a:r>
              <a:rPr lang="en-US" sz="2000" dirty="0" smtClean="0">
                <a:solidFill>
                  <a:srgbClr val="0070C0"/>
                </a:solidFill>
              </a:rPr>
              <a:t>500 – 1400</a:t>
            </a:r>
            <a:endParaRPr lang="en-US" sz="2000" dirty="0">
              <a:solidFill>
                <a:srgbClr val="0070C0"/>
              </a:solidFill>
            </a:endParaRPr>
          </a:p>
          <a:p>
            <a:endParaRPr lang="en-US" sz="8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Renaissance </a:t>
            </a:r>
            <a:r>
              <a:rPr lang="en-US" sz="2000" dirty="0" smtClean="0">
                <a:solidFill>
                  <a:srgbClr val="0070C0"/>
                </a:solidFill>
              </a:rPr>
              <a:t>   	c</a:t>
            </a:r>
            <a:r>
              <a:rPr lang="en-US" sz="2000" dirty="0">
                <a:solidFill>
                  <a:srgbClr val="0070C0"/>
                </a:solidFill>
              </a:rPr>
              <a:t>. </a:t>
            </a:r>
            <a:r>
              <a:rPr lang="en-US" sz="2000" dirty="0" smtClean="0">
                <a:solidFill>
                  <a:srgbClr val="0070C0"/>
                </a:solidFill>
              </a:rPr>
              <a:t>1400 –1 600</a:t>
            </a:r>
            <a:endParaRPr lang="en-US" sz="2000" dirty="0">
              <a:solidFill>
                <a:srgbClr val="0070C0"/>
              </a:solidFill>
            </a:endParaRPr>
          </a:p>
          <a:p>
            <a:endParaRPr lang="en-US" sz="8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Common practice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Baroque </a:t>
            </a:r>
            <a:r>
              <a:rPr lang="en-US" sz="2000" dirty="0">
                <a:solidFill>
                  <a:srgbClr val="0070C0"/>
                </a:solidFill>
              </a:rPr>
              <a:t>	c. </a:t>
            </a:r>
            <a:r>
              <a:rPr lang="en-US" sz="2000" dirty="0" smtClean="0">
                <a:solidFill>
                  <a:srgbClr val="0070C0"/>
                </a:solidFill>
              </a:rPr>
              <a:t>1600 – 1750</a:t>
            </a:r>
          </a:p>
          <a:p>
            <a:pPr lvl="1"/>
            <a:r>
              <a:rPr lang="en-US" sz="2000" dirty="0" err="1" smtClean="0">
                <a:solidFill>
                  <a:srgbClr val="0070C0"/>
                </a:solidFill>
              </a:rPr>
              <a:t>Galante</a:t>
            </a:r>
            <a:r>
              <a:rPr lang="en-US" sz="2000" dirty="0" smtClean="0">
                <a:solidFill>
                  <a:srgbClr val="0070C0"/>
                </a:solidFill>
              </a:rPr>
              <a:t>     	c. 1720 – 1770 </a:t>
            </a:r>
            <a:endParaRPr lang="en-US" sz="2000" dirty="0">
              <a:solidFill>
                <a:srgbClr val="0070C0"/>
              </a:solidFill>
            </a:endParaRP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Classical </a:t>
            </a:r>
            <a:r>
              <a:rPr lang="en-US" sz="2000" dirty="0">
                <a:solidFill>
                  <a:srgbClr val="0070C0"/>
                </a:solidFill>
              </a:rPr>
              <a:t>	c. </a:t>
            </a:r>
            <a:r>
              <a:rPr lang="en-US" sz="2000" dirty="0" smtClean="0">
                <a:solidFill>
                  <a:srgbClr val="0070C0"/>
                </a:solidFill>
              </a:rPr>
              <a:t>1770 – 1820</a:t>
            </a:r>
            <a:endParaRPr lang="en-US" sz="2000" dirty="0">
              <a:solidFill>
                <a:srgbClr val="0070C0"/>
              </a:solidFill>
            </a:endParaRP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Romantic 	c. </a:t>
            </a:r>
            <a:r>
              <a:rPr lang="en-US" sz="2000" dirty="0" smtClean="0">
                <a:solidFill>
                  <a:srgbClr val="0070C0"/>
                </a:solidFill>
              </a:rPr>
              <a:t>1815 – 1910</a:t>
            </a:r>
          </a:p>
          <a:p>
            <a:pPr lvl="1" algn="ctr"/>
            <a:r>
              <a:rPr lang="en-US" sz="2800" b="1" i="1" dirty="0" smtClean="0">
                <a:solidFill>
                  <a:srgbClr val="C00000"/>
                </a:solidFill>
              </a:rPr>
              <a:t>Impressionists  c. 1885-1925</a:t>
            </a:r>
          </a:p>
          <a:p>
            <a:endParaRPr lang="en-US" sz="8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Modern </a:t>
            </a:r>
            <a:r>
              <a:rPr lang="en-US" sz="2000" b="1" dirty="0">
                <a:solidFill>
                  <a:srgbClr val="FFFF00"/>
                </a:solidFill>
              </a:rPr>
              <a:t>and contemporary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Modern 	c. </a:t>
            </a:r>
            <a:r>
              <a:rPr lang="en-US" sz="2000" dirty="0" smtClean="0">
                <a:solidFill>
                  <a:srgbClr val="0070C0"/>
                </a:solidFill>
              </a:rPr>
              <a:t>1890 – 1930</a:t>
            </a:r>
            <a:endParaRPr lang="en-US" sz="2000" dirty="0">
              <a:solidFill>
                <a:srgbClr val="0070C0"/>
              </a:solidFill>
            </a:endParaRP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20th century 	</a:t>
            </a:r>
            <a:r>
              <a:rPr lang="en-US" sz="2000" dirty="0" smtClean="0">
                <a:solidFill>
                  <a:srgbClr val="0070C0"/>
                </a:solidFill>
              </a:rPr>
              <a:t>1901 – 2000</a:t>
            </a:r>
            <a:endParaRPr lang="en-US" sz="2000" dirty="0">
              <a:solidFill>
                <a:srgbClr val="0070C0"/>
              </a:solidFill>
            </a:endParaRP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Contemporary </a:t>
            </a:r>
            <a:r>
              <a:rPr lang="en-US" sz="2000" dirty="0" smtClean="0">
                <a:solidFill>
                  <a:srgbClr val="0070C0"/>
                </a:solidFill>
              </a:rPr>
              <a:t>c</a:t>
            </a:r>
            <a:r>
              <a:rPr lang="en-US" sz="2000" dirty="0">
                <a:solidFill>
                  <a:srgbClr val="0070C0"/>
                </a:solidFill>
              </a:rPr>
              <a:t>. </a:t>
            </a:r>
            <a:r>
              <a:rPr lang="en-US" sz="2000" dirty="0" smtClean="0">
                <a:solidFill>
                  <a:srgbClr val="0070C0"/>
                </a:solidFill>
              </a:rPr>
              <a:t>1975 – present</a:t>
            </a:r>
            <a:endParaRPr lang="en-US" sz="2000" dirty="0">
              <a:solidFill>
                <a:srgbClr val="0070C0"/>
              </a:solidFill>
            </a:endParaRP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21st century 	</a:t>
            </a:r>
            <a:r>
              <a:rPr lang="en-US" sz="2000" dirty="0" smtClean="0">
                <a:solidFill>
                  <a:srgbClr val="0070C0"/>
                </a:solidFill>
              </a:rPr>
              <a:t>2001 – present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7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859"/>
            <a:ext cx="7924800" cy="944562"/>
          </a:xfrm>
        </p:spPr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Cultural context </a:t>
            </a:r>
            <a:endParaRPr lang="en-US" cap="none" dirty="0"/>
          </a:p>
        </p:txBody>
      </p:sp>
      <p:sp>
        <p:nvSpPr>
          <p:cNvPr id="4" name="TextBox 3"/>
          <p:cNvSpPr txBox="1"/>
          <p:nvPr/>
        </p:nvSpPr>
        <p:spPr>
          <a:xfrm>
            <a:off x="51859" y="990600"/>
            <a:ext cx="588648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1885</a:t>
            </a:r>
          </a:p>
          <a:p>
            <a:r>
              <a:rPr lang="en-US" dirty="0"/>
              <a:t>A fast horse will travel about 40 mph for several miles</a:t>
            </a:r>
          </a:p>
          <a:p>
            <a:r>
              <a:rPr lang="en-US" dirty="0"/>
              <a:t>Women’s skirts reach the </a:t>
            </a:r>
            <a:r>
              <a:rPr lang="en-US" dirty="0" smtClean="0"/>
              <a:t>ground – the bustle going out of style</a:t>
            </a:r>
            <a:endParaRPr lang="en-US" dirty="0"/>
          </a:p>
          <a:p>
            <a:r>
              <a:rPr lang="en-US" dirty="0"/>
              <a:t>Men of business </a:t>
            </a:r>
            <a:r>
              <a:rPr lang="en-US" dirty="0" smtClean="0"/>
              <a:t>wear </a:t>
            </a:r>
            <a:r>
              <a:rPr lang="en-US" dirty="0"/>
              <a:t>frock </a:t>
            </a:r>
            <a:r>
              <a:rPr lang="en-US" dirty="0" smtClean="0"/>
              <a:t>coats, stiff detachable collars, loose ties</a:t>
            </a:r>
            <a:endParaRPr lang="en-US" dirty="0"/>
          </a:p>
          <a:p>
            <a:r>
              <a:rPr lang="en-US" dirty="0"/>
              <a:t>Most ships are powered by wind</a:t>
            </a:r>
          </a:p>
          <a:p>
            <a:r>
              <a:rPr lang="en-US" dirty="0"/>
              <a:t>Electricity is a </a:t>
            </a:r>
            <a:r>
              <a:rPr lang="en-US" dirty="0" smtClean="0"/>
              <a:t>novelty</a:t>
            </a:r>
          </a:p>
          <a:p>
            <a:r>
              <a:rPr lang="en-US" dirty="0" smtClean="0"/>
              <a:t>No movies.. no cars…no radio…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43200" y="3451412"/>
            <a:ext cx="59154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Pasteur creates </a:t>
            </a:r>
            <a:r>
              <a:rPr lang="en-US" dirty="0"/>
              <a:t>a vaccination for rabies</a:t>
            </a:r>
          </a:p>
          <a:p>
            <a:r>
              <a:rPr lang="en-US" dirty="0"/>
              <a:t>Karl Benz builds a three wheel automobile</a:t>
            </a:r>
          </a:p>
          <a:p>
            <a:r>
              <a:rPr lang="en-US" dirty="0"/>
              <a:t>Gottlieb Daimler invents the motorcycle</a:t>
            </a:r>
          </a:p>
          <a:p>
            <a:r>
              <a:rPr lang="en-US" dirty="0"/>
              <a:t>Lord Rayleigh identifies earthquake waves</a:t>
            </a:r>
          </a:p>
          <a:p>
            <a:r>
              <a:rPr lang="en-US" dirty="0"/>
              <a:t>George Eastman patents </a:t>
            </a:r>
            <a:r>
              <a:rPr lang="en-US" dirty="0" smtClean="0"/>
              <a:t>production of continuous </a:t>
            </a:r>
            <a:r>
              <a:rPr lang="en-US" dirty="0"/>
              <a:t>photographic film</a:t>
            </a:r>
          </a:p>
          <a:p>
            <a:r>
              <a:rPr lang="en-US" dirty="0"/>
              <a:t>James Dewar invents the thermos bottle</a:t>
            </a:r>
          </a:p>
          <a:p>
            <a:r>
              <a:rPr lang="en-US" dirty="0"/>
              <a:t>The game of golf is introduced to USA</a:t>
            </a:r>
          </a:p>
          <a:p>
            <a:r>
              <a:rPr lang="en-US" dirty="0"/>
              <a:t>Indoor plumbing installed in the white house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124391"/>
            <a:ext cx="1944173" cy="2590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130" y="762000"/>
            <a:ext cx="2107919" cy="33664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6096000"/>
            <a:ext cx="4799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hlinkClick r:id="rId4"/>
              </a:rPr>
              <a:t>Hear Alexander Graham Bell speak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638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solidFill>
                  <a:srgbClr val="FFFF00"/>
                </a:solidFill>
              </a:rPr>
              <a:t>Cultural context </a:t>
            </a:r>
            <a:r>
              <a:rPr lang="en-US" cap="none" dirty="0" smtClean="0"/>
              <a:t/>
            </a:r>
            <a:br>
              <a:rPr lang="en-US" cap="none" dirty="0" smtClean="0"/>
            </a:br>
            <a:endParaRPr lang="en-US" cap="none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143000"/>
            <a:ext cx="511870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1925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/>
              <a:t>The land speed record is 150.86 mph</a:t>
            </a:r>
            <a:endParaRPr lang="en-US" dirty="0"/>
          </a:p>
          <a:p>
            <a:r>
              <a:rPr lang="en-US" dirty="0"/>
              <a:t>H</a:t>
            </a:r>
            <a:r>
              <a:rPr lang="en-US" dirty="0" smtClean="0"/>
              <a:t>emlines approach the knee</a:t>
            </a:r>
            <a:endParaRPr lang="en-US" dirty="0"/>
          </a:p>
          <a:p>
            <a:r>
              <a:rPr lang="en-US" dirty="0"/>
              <a:t>Men of business </a:t>
            </a:r>
            <a:r>
              <a:rPr lang="en-US" dirty="0" smtClean="0"/>
              <a:t>wear contemporary suites and soft collars</a:t>
            </a:r>
            <a:endParaRPr lang="en-US" dirty="0"/>
          </a:p>
          <a:p>
            <a:r>
              <a:rPr lang="en-US" dirty="0"/>
              <a:t>Most ships are powered by </a:t>
            </a:r>
            <a:r>
              <a:rPr lang="en-US" dirty="0" smtClean="0"/>
              <a:t>steam</a:t>
            </a:r>
          </a:p>
          <a:p>
            <a:r>
              <a:rPr lang="en-US" dirty="0" smtClean="0"/>
              <a:t>Air mail service is growing</a:t>
            </a:r>
            <a:endParaRPr lang="en-US" dirty="0"/>
          </a:p>
          <a:p>
            <a:r>
              <a:rPr lang="en-US" dirty="0"/>
              <a:t>Electricity is </a:t>
            </a:r>
            <a:r>
              <a:rPr lang="en-US" dirty="0" smtClean="0"/>
              <a:t>an integral part of all major cities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69224" y="3629887"/>
            <a:ext cx="405579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 </a:t>
            </a:r>
            <a:r>
              <a:rPr lang="en-US" dirty="0"/>
              <a:t>TV is patented</a:t>
            </a:r>
          </a:p>
          <a:p>
            <a:r>
              <a:rPr lang="en-US" dirty="0"/>
              <a:t>Chrysler Motor Company founded</a:t>
            </a:r>
          </a:p>
          <a:p>
            <a:r>
              <a:rPr lang="en-US" dirty="0"/>
              <a:t>Charleston becomes the popular dance</a:t>
            </a:r>
          </a:p>
          <a:p>
            <a:r>
              <a:rPr lang="en-US" dirty="0"/>
              <a:t>Scopes trial about evolution</a:t>
            </a:r>
          </a:p>
          <a:p>
            <a:r>
              <a:rPr lang="en-US" dirty="0"/>
              <a:t>Hitler publishes Mein </a:t>
            </a:r>
            <a:r>
              <a:rPr lang="en-US" dirty="0" smtClean="0"/>
              <a:t>Kamp</a:t>
            </a:r>
            <a:endParaRPr lang="en-US" dirty="0"/>
          </a:p>
          <a:p>
            <a:r>
              <a:rPr lang="en-US" dirty="0"/>
              <a:t>F. Scott </a:t>
            </a:r>
            <a:r>
              <a:rPr lang="en-US" dirty="0" smtClean="0"/>
              <a:t>Fitzgerald </a:t>
            </a:r>
            <a:r>
              <a:rPr lang="en-US" dirty="0"/>
              <a:t>publishes the Great Gatsby</a:t>
            </a:r>
          </a:p>
          <a:p>
            <a:r>
              <a:rPr lang="en-US" dirty="0" smtClean="0"/>
              <a:t>Ben-Hur movie grosses $9 million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08411"/>
            <a:ext cx="2021915" cy="2844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200400"/>
            <a:ext cx="1632339" cy="2460812"/>
          </a:xfrm>
          <a:prstGeom prst="rect">
            <a:avLst/>
          </a:prstGeom>
        </p:spPr>
      </p:pic>
      <p:pic>
        <p:nvPicPr>
          <p:cNvPr id="7" name="Louis Armstrong Gut Bucket Blu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0319" y="21336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1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4" grpId="0"/>
      <p:bldP spid="6" grpId="0"/>
    </p:bldLst>
  </p:timing>
</p:sld>
</file>

<file path=ppt/theme/theme1.xml><?xml version="1.0" encoding="utf-8"?>
<a:theme xmlns:a="http://schemas.openxmlformats.org/drawingml/2006/main" name="Horizon">
  <a:themeElements>
    <a:clrScheme name="Custom 11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0070C0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3095</TotalTime>
  <Words>3743</Words>
  <Application>Microsoft Office PowerPoint</Application>
  <PresentationFormat>On-screen Show (4:3)</PresentationFormat>
  <Paragraphs>578</Paragraphs>
  <Slides>45</Slides>
  <Notes>3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Horizon</vt:lpstr>
      <vt:lpstr>The Common Ground of Music</vt:lpstr>
      <vt:lpstr>ThE Queen’s Jolly Good Baby</vt:lpstr>
      <vt:lpstr>The Lyrics</vt:lpstr>
      <vt:lpstr>Captain Thomas Phillips’ Legacy</vt:lpstr>
      <vt:lpstr>Impressionistic Music</vt:lpstr>
      <vt:lpstr>Goals</vt:lpstr>
      <vt:lpstr>Western classical music Periods</vt:lpstr>
      <vt:lpstr>Cultural context </vt:lpstr>
      <vt:lpstr>Cultural context  </vt:lpstr>
      <vt:lpstr>40 Years of Change</vt:lpstr>
      <vt:lpstr>Impression:  soleil  levant</vt:lpstr>
      <vt:lpstr>Music sings the themes of the times</vt:lpstr>
      <vt:lpstr>PowerPoint Presentation</vt:lpstr>
      <vt:lpstr>Debussy timeline  - Birth through School</vt:lpstr>
      <vt:lpstr>Debussy timeline  - 1889 - 1905</vt:lpstr>
      <vt:lpstr>Debussy timeline  -  1909 - 1918</vt:lpstr>
      <vt:lpstr>Tools of the Impressionists</vt:lpstr>
      <vt:lpstr>Language of the Impressionists</vt:lpstr>
      <vt:lpstr>Music of the Impressionists – Listen For:</vt:lpstr>
      <vt:lpstr>I am Not an Impressionist</vt:lpstr>
      <vt:lpstr>Hallmarks of Debussy’s Music</vt:lpstr>
      <vt:lpstr>La Mer - 1905</vt:lpstr>
      <vt:lpstr>La Mer – Observations by Composers</vt:lpstr>
      <vt:lpstr>Le Mer – The Musicologists Weigh In</vt:lpstr>
      <vt:lpstr>Le Mer – 3 Movements – 3 Evocations</vt:lpstr>
      <vt:lpstr>Le Mer – 1st Movement</vt:lpstr>
      <vt:lpstr>Le Mer – 2nd Movement</vt:lpstr>
      <vt:lpstr>Le Mer – 3rd Movement</vt:lpstr>
      <vt:lpstr>The Critics Decide</vt:lpstr>
      <vt:lpstr> Debussy said his major influences were:</vt:lpstr>
      <vt:lpstr>Joseph-Maurice Ravel</vt:lpstr>
      <vt:lpstr>Joseph-Maurice Ravel  March 7, 1875 – December 28, 1937</vt:lpstr>
      <vt:lpstr>Joseph-Maurice Ravel  March 7, 1875 – December 28, 1937</vt:lpstr>
      <vt:lpstr>Bolero Form</vt:lpstr>
      <vt:lpstr>Bolero  -  1928</vt:lpstr>
      <vt:lpstr>Ravel’s Great Skill - Orchestration</vt:lpstr>
      <vt:lpstr>Daphnis and Chloe - 1912</vt:lpstr>
      <vt:lpstr>Daphnis and Chloe – the story</vt:lpstr>
      <vt:lpstr>Daphnis and Chloe Suite No. 2</vt:lpstr>
      <vt:lpstr>Capitalists Take Ravel’s Music</vt:lpstr>
      <vt:lpstr>Capitalists Take Ravel’s Music</vt:lpstr>
      <vt:lpstr>Some Prominent Composers of the Period</vt:lpstr>
      <vt:lpstr>Legacy of the Impressionists</vt:lpstr>
      <vt:lpstr>Where did the Impressionists lead Us?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IMPRESSIONISTIC MUSIC: THE DEATH OF ROMANTICISM</dc:title>
  <dc:creator>Bill Troxler</dc:creator>
  <cp:lastModifiedBy>Bill Troxler</cp:lastModifiedBy>
  <cp:revision>278</cp:revision>
  <dcterms:created xsi:type="dcterms:W3CDTF">2014-06-01T15:04:59Z</dcterms:created>
  <dcterms:modified xsi:type="dcterms:W3CDTF">2017-06-22T17:57:40Z</dcterms:modified>
</cp:coreProperties>
</file>