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7.jpeg" ContentType="image/jpeg"/>
  <Override PartName="/ppt/media/image59.jpeg" ContentType="image/jpeg"/>
  <Override PartName="/ppt/media/image28.jpeg" ContentType="image/jpeg"/>
  <Override PartName="/ppt/media/image1.png" ContentType="image/png"/>
  <Override PartName="/ppt/media/image2.png" ContentType="image/png"/>
  <Override PartName="/ppt/media/image56.jpeg" ContentType="image/jpeg"/>
  <Override PartName="/ppt/media/image6.gif" ContentType="image/gif"/>
  <Override PartName="/ppt/media/image9.jpeg" ContentType="image/jpeg"/>
  <Override PartName="/ppt/media/image17.jpeg" ContentType="image/jpeg"/>
  <Override PartName="/ppt/media/image3.png" ContentType="image/png"/>
  <Override PartName="/ppt/media/image45.jpeg" ContentType="image/jpeg"/>
  <Override PartName="/ppt/media/image4.png" ContentType="image/png"/>
  <Override PartName="/ppt/media/image5.jpeg" ContentType="image/jpeg"/>
  <Override PartName="/ppt/media/image57.jpeg" ContentType="image/jpeg"/>
  <Override PartName="/ppt/media/image8.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22.jpeg" ContentType="image/jpeg"/>
  <Override PartName="/ppt/media/image18.gif" ContentType="image/gif"/>
  <Override PartName="/ppt/media/image19.jpeg" ContentType="image/jpeg"/>
  <Override PartName="/ppt/media/image20.jpeg" ContentType="image/jpeg"/>
  <Override PartName="/ppt/media/image21.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9.jpeg" ContentType="image/jpeg"/>
  <Override PartName="/ppt/media/image30.jpeg" ContentType="image/jpeg"/>
  <Override PartName="/ppt/media/image63.gif" ContentType="image/gif"/>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52.jpeg" ContentType="image/jpeg"/>
  <Override PartName="/ppt/media/image39.gif" ContentType="image/gif"/>
  <Override PartName="/ppt/media/image40.jpeg" ContentType="image/jpeg"/>
  <Override PartName="/ppt/media/image51.gif" ContentType="image/gif"/>
  <Override PartName="/ppt/media/image41.jpeg" ContentType="image/jpeg"/>
  <Override PartName="/ppt/media/image42.jpeg" ContentType="image/jpeg"/>
  <Override PartName="/ppt/media/image43.jpeg" ContentType="image/jpeg"/>
  <Override PartName="/ppt/media/image44.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3.jpeg" ContentType="image/jpeg"/>
  <Override PartName="/ppt/media/image54.jpeg" ContentType="image/jpeg"/>
  <Override PartName="/ppt/media/image55.jpeg" ContentType="image/jpeg"/>
  <Override PartName="/ppt/media/image58.jpeg" ContentType="image/jpeg"/>
  <Override PartName="/ppt/media/image60.jpeg" ContentType="image/jpeg"/>
  <Override PartName="/ppt/media/image61.jpeg" ContentType="image/jpeg"/>
  <Override PartName="/ppt/media/image62.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gif" ContentType="image/gif"/>
  <Override PartName="/ppt/media/image71.png" ContentType="image/png"/>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media/image79.jpeg" ContentType="image/jpeg"/>
  <Override PartName="/ppt/media/image80.png" ContentType="image/png"/>
  <Override PartName="/ppt/media/image81.jpeg" ContentType="image/jpeg"/>
  <Override PartName="/ppt/media/image82.png" ContentType="image/png"/>
  <Override PartName="/ppt/media/image83.png" ContentType="image/png"/>
  <Override PartName="/ppt/media/image84.jpeg" ContentType="image/jpeg"/>
  <Override PartName="/ppt/media/image85.jpeg" ContentType="image/jpeg"/>
  <Override PartName="/ppt/media/image86.gif" ContentType="image/gif"/>
  <Override PartName="/ppt/media/image87.jpeg" ContentType="image/jpeg"/>
  <Override PartName="/ppt/media/image88.gif" ContentType="image/gif"/>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x="10080625" cy="7559675"/>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28" name="PlaceHolder 2"/>
          <p:cNvSpPr>
            <a:spLocks noGrp="1"/>
          </p:cNvSpPr>
          <p:nvPr>
            <p:ph type="body"/>
          </p:nvPr>
        </p:nvSpPr>
        <p:spPr>
          <a:xfrm>
            <a:off x="504000" y="4752000"/>
            <a:ext cx="887004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29" name="PlaceHolder 3"/>
          <p:cNvSpPr>
            <a:spLocks noGrp="1"/>
          </p:cNvSpPr>
          <p:nvPr>
            <p:ph type="body"/>
          </p:nvPr>
        </p:nvSpPr>
        <p:spPr>
          <a:xfrm>
            <a:off x="504000" y="5805360"/>
            <a:ext cx="887004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31" name="PlaceHolder 2"/>
          <p:cNvSpPr>
            <a:spLocks noGrp="1"/>
          </p:cNvSpPr>
          <p:nvPr>
            <p:ph type="body"/>
          </p:nvPr>
        </p:nvSpPr>
        <p:spPr>
          <a:xfrm>
            <a:off x="504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32" name="PlaceHolder 3"/>
          <p:cNvSpPr>
            <a:spLocks noGrp="1"/>
          </p:cNvSpPr>
          <p:nvPr>
            <p:ph type="body"/>
          </p:nvPr>
        </p:nvSpPr>
        <p:spPr>
          <a:xfrm>
            <a:off x="5049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33" name="PlaceHolder 4"/>
          <p:cNvSpPr>
            <a:spLocks noGrp="1"/>
          </p:cNvSpPr>
          <p:nvPr>
            <p:ph type="body"/>
          </p:nvPr>
        </p:nvSpPr>
        <p:spPr>
          <a:xfrm>
            <a:off x="504000" y="580536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34" name="PlaceHolder 5"/>
          <p:cNvSpPr>
            <a:spLocks noGrp="1"/>
          </p:cNvSpPr>
          <p:nvPr>
            <p:ph type="body"/>
          </p:nvPr>
        </p:nvSpPr>
        <p:spPr>
          <a:xfrm>
            <a:off x="5049000" y="580536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36" name="PlaceHolder 2"/>
          <p:cNvSpPr>
            <a:spLocks noGrp="1"/>
          </p:cNvSpPr>
          <p:nvPr>
            <p:ph type="body"/>
          </p:nvPr>
        </p:nvSpPr>
        <p:spPr>
          <a:xfrm>
            <a:off x="504000" y="475200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37" name="PlaceHolder 3"/>
          <p:cNvSpPr>
            <a:spLocks noGrp="1"/>
          </p:cNvSpPr>
          <p:nvPr>
            <p:ph type="body"/>
          </p:nvPr>
        </p:nvSpPr>
        <p:spPr>
          <a:xfrm>
            <a:off x="3503160" y="475200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38" name="PlaceHolder 4"/>
          <p:cNvSpPr>
            <a:spLocks noGrp="1"/>
          </p:cNvSpPr>
          <p:nvPr>
            <p:ph type="body"/>
          </p:nvPr>
        </p:nvSpPr>
        <p:spPr>
          <a:xfrm>
            <a:off x="6501960" y="475200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39" name="PlaceHolder 5"/>
          <p:cNvSpPr>
            <a:spLocks noGrp="1"/>
          </p:cNvSpPr>
          <p:nvPr>
            <p:ph type="body"/>
          </p:nvPr>
        </p:nvSpPr>
        <p:spPr>
          <a:xfrm>
            <a:off x="504000" y="580536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40" name="PlaceHolder 6"/>
          <p:cNvSpPr>
            <a:spLocks noGrp="1"/>
          </p:cNvSpPr>
          <p:nvPr>
            <p:ph type="body"/>
          </p:nvPr>
        </p:nvSpPr>
        <p:spPr>
          <a:xfrm>
            <a:off x="3503160" y="580536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41" name="PlaceHolder 7"/>
          <p:cNvSpPr>
            <a:spLocks noGrp="1"/>
          </p:cNvSpPr>
          <p:nvPr>
            <p:ph type="body"/>
          </p:nvPr>
        </p:nvSpPr>
        <p:spPr>
          <a:xfrm>
            <a:off x="6501960" y="580536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49" name="PlaceHolder 2"/>
          <p:cNvSpPr>
            <a:spLocks noGrp="1"/>
          </p:cNvSpPr>
          <p:nvPr>
            <p:ph type="subTitle"/>
          </p:nvPr>
        </p:nvSpPr>
        <p:spPr>
          <a:xfrm>
            <a:off x="504000" y="4752000"/>
            <a:ext cx="8870040" cy="20160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51" name="PlaceHolder 2"/>
          <p:cNvSpPr>
            <a:spLocks noGrp="1"/>
          </p:cNvSpPr>
          <p:nvPr>
            <p:ph type="body"/>
          </p:nvPr>
        </p:nvSpPr>
        <p:spPr>
          <a:xfrm>
            <a:off x="504000" y="4752000"/>
            <a:ext cx="8870040" cy="201600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53" name="PlaceHolder 2"/>
          <p:cNvSpPr>
            <a:spLocks noGrp="1"/>
          </p:cNvSpPr>
          <p:nvPr>
            <p:ph type="body"/>
          </p:nvPr>
        </p:nvSpPr>
        <p:spPr>
          <a:xfrm>
            <a:off x="504000" y="4752000"/>
            <a:ext cx="4328280" cy="201600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54" name="PlaceHolder 3"/>
          <p:cNvSpPr>
            <a:spLocks noGrp="1"/>
          </p:cNvSpPr>
          <p:nvPr>
            <p:ph type="body"/>
          </p:nvPr>
        </p:nvSpPr>
        <p:spPr>
          <a:xfrm>
            <a:off x="5049000" y="4752000"/>
            <a:ext cx="4328280" cy="201600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504000" y="3168000"/>
            <a:ext cx="9071640" cy="58518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58" name="PlaceHolder 2"/>
          <p:cNvSpPr>
            <a:spLocks noGrp="1"/>
          </p:cNvSpPr>
          <p:nvPr>
            <p:ph type="body"/>
          </p:nvPr>
        </p:nvSpPr>
        <p:spPr>
          <a:xfrm>
            <a:off x="504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59" name="PlaceHolder 3"/>
          <p:cNvSpPr>
            <a:spLocks noGrp="1"/>
          </p:cNvSpPr>
          <p:nvPr>
            <p:ph type="body"/>
          </p:nvPr>
        </p:nvSpPr>
        <p:spPr>
          <a:xfrm>
            <a:off x="5049000" y="4752000"/>
            <a:ext cx="4328280" cy="201600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60" name="PlaceHolder 4"/>
          <p:cNvSpPr>
            <a:spLocks noGrp="1"/>
          </p:cNvSpPr>
          <p:nvPr>
            <p:ph type="body"/>
          </p:nvPr>
        </p:nvSpPr>
        <p:spPr>
          <a:xfrm>
            <a:off x="504000" y="580536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7" name="PlaceHolder 2"/>
          <p:cNvSpPr>
            <a:spLocks noGrp="1"/>
          </p:cNvSpPr>
          <p:nvPr>
            <p:ph type="subTitle"/>
          </p:nvPr>
        </p:nvSpPr>
        <p:spPr>
          <a:xfrm>
            <a:off x="504000" y="4752000"/>
            <a:ext cx="8870040" cy="20160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62" name="PlaceHolder 2"/>
          <p:cNvSpPr>
            <a:spLocks noGrp="1"/>
          </p:cNvSpPr>
          <p:nvPr>
            <p:ph type="body"/>
          </p:nvPr>
        </p:nvSpPr>
        <p:spPr>
          <a:xfrm>
            <a:off x="504000" y="4752000"/>
            <a:ext cx="4328280" cy="201600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63" name="PlaceHolder 3"/>
          <p:cNvSpPr>
            <a:spLocks noGrp="1"/>
          </p:cNvSpPr>
          <p:nvPr>
            <p:ph type="body"/>
          </p:nvPr>
        </p:nvSpPr>
        <p:spPr>
          <a:xfrm>
            <a:off x="5049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64" name="PlaceHolder 4"/>
          <p:cNvSpPr>
            <a:spLocks noGrp="1"/>
          </p:cNvSpPr>
          <p:nvPr>
            <p:ph type="body"/>
          </p:nvPr>
        </p:nvSpPr>
        <p:spPr>
          <a:xfrm>
            <a:off x="5049000" y="580536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66" name="PlaceHolder 2"/>
          <p:cNvSpPr>
            <a:spLocks noGrp="1"/>
          </p:cNvSpPr>
          <p:nvPr>
            <p:ph type="body"/>
          </p:nvPr>
        </p:nvSpPr>
        <p:spPr>
          <a:xfrm>
            <a:off x="504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67" name="PlaceHolder 3"/>
          <p:cNvSpPr>
            <a:spLocks noGrp="1"/>
          </p:cNvSpPr>
          <p:nvPr>
            <p:ph type="body"/>
          </p:nvPr>
        </p:nvSpPr>
        <p:spPr>
          <a:xfrm>
            <a:off x="5049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68" name="PlaceHolder 4"/>
          <p:cNvSpPr>
            <a:spLocks noGrp="1"/>
          </p:cNvSpPr>
          <p:nvPr>
            <p:ph type="body"/>
          </p:nvPr>
        </p:nvSpPr>
        <p:spPr>
          <a:xfrm>
            <a:off x="504000" y="5805360"/>
            <a:ext cx="887004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70" name="PlaceHolder 2"/>
          <p:cNvSpPr>
            <a:spLocks noGrp="1"/>
          </p:cNvSpPr>
          <p:nvPr>
            <p:ph type="body"/>
          </p:nvPr>
        </p:nvSpPr>
        <p:spPr>
          <a:xfrm>
            <a:off x="504000" y="4752000"/>
            <a:ext cx="887004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71" name="PlaceHolder 3"/>
          <p:cNvSpPr>
            <a:spLocks noGrp="1"/>
          </p:cNvSpPr>
          <p:nvPr>
            <p:ph type="body"/>
          </p:nvPr>
        </p:nvSpPr>
        <p:spPr>
          <a:xfrm>
            <a:off x="504000" y="5805360"/>
            <a:ext cx="887004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73" name="PlaceHolder 2"/>
          <p:cNvSpPr>
            <a:spLocks noGrp="1"/>
          </p:cNvSpPr>
          <p:nvPr>
            <p:ph type="body"/>
          </p:nvPr>
        </p:nvSpPr>
        <p:spPr>
          <a:xfrm>
            <a:off x="504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74" name="PlaceHolder 3"/>
          <p:cNvSpPr>
            <a:spLocks noGrp="1"/>
          </p:cNvSpPr>
          <p:nvPr>
            <p:ph type="body"/>
          </p:nvPr>
        </p:nvSpPr>
        <p:spPr>
          <a:xfrm>
            <a:off x="5049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75" name="PlaceHolder 4"/>
          <p:cNvSpPr>
            <a:spLocks noGrp="1"/>
          </p:cNvSpPr>
          <p:nvPr>
            <p:ph type="body"/>
          </p:nvPr>
        </p:nvSpPr>
        <p:spPr>
          <a:xfrm>
            <a:off x="504000" y="580536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76" name="PlaceHolder 5"/>
          <p:cNvSpPr>
            <a:spLocks noGrp="1"/>
          </p:cNvSpPr>
          <p:nvPr>
            <p:ph type="body"/>
          </p:nvPr>
        </p:nvSpPr>
        <p:spPr>
          <a:xfrm>
            <a:off x="5049000" y="580536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78" name="PlaceHolder 2"/>
          <p:cNvSpPr>
            <a:spLocks noGrp="1"/>
          </p:cNvSpPr>
          <p:nvPr>
            <p:ph type="body"/>
          </p:nvPr>
        </p:nvSpPr>
        <p:spPr>
          <a:xfrm>
            <a:off x="504000" y="475200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79" name="PlaceHolder 3"/>
          <p:cNvSpPr>
            <a:spLocks noGrp="1"/>
          </p:cNvSpPr>
          <p:nvPr>
            <p:ph type="body"/>
          </p:nvPr>
        </p:nvSpPr>
        <p:spPr>
          <a:xfrm>
            <a:off x="3503160" y="475200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80" name="PlaceHolder 4"/>
          <p:cNvSpPr>
            <a:spLocks noGrp="1"/>
          </p:cNvSpPr>
          <p:nvPr>
            <p:ph type="body"/>
          </p:nvPr>
        </p:nvSpPr>
        <p:spPr>
          <a:xfrm>
            <a:off x="6501960" y="475200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81" name="PlaceHolder 5"/>
          <p:cNvSpPr>
            <a:spLocks noGrp="1"/>
          </p:cNvSpPr>
          <p:nvPr>
            <p:ph type="body"/>
          </p:nvPr>
        </p:nvSpPr>
        <p:spPr>
          <a:xfrm>
            <a:off x="504000" y="580536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82" name="PlaceHolder 6"/>
          <p:cNvSpPr>
            <a:spLocks noGrp="1"/>
          </p:cNvSpPr>
          <p:nvPr>
            <p:ph type="body"/>
          </p:nvPr>
        </p:nvSpPr>
        <p:spPr>
          <a:xfrm>
            <a:off x="3503160" y="580536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83" name="PlaceHolder 7"/>
          <p:cNvSpPr>
            <a:spLocks noGrp="1"/>
          </p:cNvSpPr>
          <p:nvPr>
            <p:ph type="body"/>
          </p:nvPr>
        </p:nvSpPr>
        <p:spPr>
          <a:xfrm>
            <a:off x="6501960" y="580536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0"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91" name="PlaceHolder 2"/>
          <p:cNvSpPr>
            <a:spLocks noGrp="1"/>
          </p:cNvSpPr>
          <p:nvPr>
            <p:ph type="subTitle"/>
          </p:nvPr>
        </p:nvSpPr>
        <p:spPr>
          <a:xfrm>
            <a:off x="504000" y="4752000"/>
            <a:ext cx="8870040" cy="20160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93" name="PlaceHolder 2"/>
          <p:cNvSpPr>
            <a:spLocks noGrp="1"/>
          </p:cNvSpPr>
          <p:nvPr>
            <p:ph type="body"/>
          </p:nvPr>
        </p:nvSpPr>
        <p:spPr>
          <a:xfrm>
            <a:off x="504000" y="4752000"/>
            <a:ext cx="8870040" cy="201600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95" name="PlaceHolder 2"/>
          <p:cNvSpPr>
            <a:spLocks noGrp="1"/>
          </p:cNvSpPr>
          <p:nvPr>
            <p:ph type="body"/>
          </p:nvPr>
        </p:nvSpPr>
        <p:spPr>
          <a:xfrm>
            <a:off x="504000" y="4752000"/>
            <a:ext cx="4328280" cy="201600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96" name="PlaceHolder 3"/>
          <p:cNvSpPr>
            <a:spLocks noGrp="1"/>
          </p:cNvSpPr>
          <p:nvPr>
            <p:ph type="body"/>
          </p:nvPr>
        </p:nvSpPr>
        <p:spPr>
          <a:xfrm>
            <a:off x="5049000" y="4752000"/>
            <a:ext cx="4328280" cy="201600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7"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9" name="PlaceHolder 2"/>
          <p:cNvSpPr>
            <a:spLocks noGrp="1"/>
          </p:cNvSpPr>
          <p:nvPr>
            <p:ph type="body"/>
          </p:nvPr>
        </p:nvSpPr>
        <p:spPr>
          <a:xfrm>
            <a:off x="504000" y="4752000"/>
            <a:ext cx="8870040" cy="201600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8" name="PlaceHolder 1"/>
          <p:cNvSpPr>
            <a:spLocks noGrp="1"/>
          </p:cNvSpPr>
          <p:nvPr>
            <p:ph type="subTitle"/>
          </p:nvPr>
        </p:nvSpPr>
        <p:spPr>
          <a:xfrm>
            <a:off x="504000" y="3168000"/>
            <a:ext cx="9071640" cy="58518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100" name="PlaceHolder 2"/>
          <p:cNvSpPr>
            <a:spLocks noGrp="1"/>
          </p:cNvSpPr>
          <p:nvPr>
            <p:ph type="body"/>
          </p:nvPr>
        </p:nvSpPr>
        <p:spPr>
          <a:xfrm>
            <a:off x="504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01" name="PlaceHolder 3"/>
          <p:cNvSpPr>
            <a:spLocks noGrp="1"/>
          </p:cNvSpPr>
          <p:nvPr>
            <p:ph type="body"/>
          </p:nvPr>
        </p:nvSpPr>
        <p:spPr>
          <a:xfrm>
            <a:off x="5049000" y="4752000"/>
            <a:ext cx="4328280" cy="201600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02" name="PlaceHolder 4"/>
          <p:cNvSpPr>
            <a:spLocks noGrp="1"/>
          </p:cNvSpPr>
          <p:nvPr>
            <p:ph type="body"/>
          </p:nvPr>
        </p:nvSpPr>
        <p:spPr>
          <a:xfrm>
            <a:off x="504000" y="580536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104" name="PlaceHolder 2"/>
          <p:cNvSpPr>
            <a:spLocks noGrp="1"/>
          </p:cNvSpPr>
          <p:nvPr>
            <p:ph type="body"/>
          </p:nvPr>
        </p:nvSpPr>
        <p:spPr>
          <a:xfrm>
            <a:off x="504000" y="4752000"/>
            <a:ext cx="4328280" cy="201600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05" name="PlaceHolder 3"/>
          <p:cNvSpPr>
            <a:spLocks noGrp="1"/>
          </p:cNvSpPr>
          <p:nvPr>
            <p:ph type="body"/>
          </p:nvPr>
        </p:nvSpPr>
        <p:spPr>
          <a:xfrm>
            <a:off x="5049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06" name="PlaceHolder 4"/>
          <p:cNvSpPr>
            <a:spLocks noGrp="1"/>
          </p:cNvSpPr>
          <p:nvPr>
            <p:ph type="body"/>
          </p:nvPr>
        </p:nvSpPr>
        <p:spPr>
          <a:xfrm>
            <a:off x="5049000" y="580536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108" name="PlaceHolder 2"/>
          <p:cNvSpPr>
            <a:spLocks noGrp="1"/>
          </p:cNvSpPr>
          <p:nvPr>
            <p:ph type="body"/>
          </p:nvPr>
        </p:nvSpPr>
        <p:spPr>
          <a:xfrm>
            <a:off x="504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09" name="PlaceHolder 3"/>
          <p:cNvSpPr>
            <a:spLocks noGrp="1"/>
          </p:cNvSpPr>
          <p:nvPr>
            <p:ph type="body"/>
          </p:nvPr>
        </p:nvSpPr>
        <p:spPr>
          <a:xfrm>
            <a:off x="5049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10" name="PlaceHolder 4"/>
          <p:cNvSpPr>
            <a:spLocks noGrp="1"/>
          </p:cNvSpPr>
          <p:nvPr>
            <p:ph type="body"/>
          </p:nvPr>
        </p:nvSpPr>
        <p:spPr>
          <a:xfrm>
            <a:off x="504000" y="5805360"/>
            <a:ext cx="887004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112" name="PlaceHolder 2"/>
          <p:cNvSpPr>
            <a:spLocks noGrp="1"/>
          </p:cNvSpPr>
          <p:nvPr>
            <p:ph type="body"/>
          </p:nvPr>
        </p:nvSpPr>
        <p:spPr>
          <a:xfrm>
            <a:off x="504000" y="4752000"/>
            <a:ext cx="887004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13" name="PlaceHolder 3"/>
          <p:cNvSpPr>
            <a:spLocks noGrp="1"/>
          </p:cNvSpPr>
          <p:nvPr>
            <p:ph type="body"/>
          </p:nvPr>
        </p:nvSpPr>
        <p:spPr>
          <a:xfrm>
            <a:off x="504000" y="5805360"/>
            <a:ext cx="887004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115" name="PlaceHolder 2"/>
          <p:cNvSpPr>
            <a:spLocks noGrp="1"/>
          </p:cNvSpPr>
          <p:nvPr>
            <p:ph type="body"/>
          </p:nvPr>
        </p:nvSpPr>
        <p:spPr>
          <a:xfrm>
            <a:off x="504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16" name="PlaceHolder 3"/>
          <p:cNvSpPr>
            <a:spLocks noGrp="1"/>
          </p:cNvSpPr>
          <p:nvPr>
            <p:ph type="body"/>
          </p:nvPr>
        </p:nvSpPr>
        <p:spPr>
          <a:xfrm>
            <a:off x="5049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17" name="PlaceHolder 4"/>
          <p:cNvSpPr>
            <a:spLocks noGrp="1"/>
          </p:cNvSpPr>
          <p:nvPr>
            <p:ph type="body"/>
          </p:nvPr>
        </p:nvSpPr>
        <p:spPr>
          <a:xfrm>
            <a:off x="504000" y="580536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18" name="PlaceHolder 5"/>
          <p:cNvSpPr>
            <a:spLocks noGrp="1"/>
          </p:cNvSpPr>
          <p:nvPr>
            <p:ph type="body"/>
          </p:nvPr>
        </p:nvSpPr>
        <p:spPr>
          <a:xfrm>
            <a:off x="5049000" y="580536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120" name="PlaceHolder 2"/>
          <p:cNvSpPr>
            <a:spLocks noGrp="1"/>
          </p:cNvSpPr>
          <p:nvPr>
            <p:ph type="body"/>
          </p:nvPr>
        </p:nvSpPr>
        <p:spPr>
          <a:xfrm>
            <a:off x="504000" y="475200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21" name="PlaceHolder 3"/>
          <p:cNvSpPr>
            <a:spLocks noGrp="1"/>
          </p:cNvSpPr>
          <p:nvPr>
            <p:ph type="body"/>
          </p:nvPr>
        </p:nvSpPr>
        <p:spPr>
          <a:xfrm>
            <a:off x="3503160" y="475200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22" name="PlaceHolder 4"/>
          <p:cNvSpPr>
            <a:spLocks noGrp="1"/>
          </p:cNvSpPr>
          <p:nvPr>
            <p:ph type="body"/>
          </p:nvPr>
        </p:nvSpPr>
        <p:spPr>
          <a:xfrm>
            <a:off x="6501960" y="475200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23" name="PlaceHolder 5"/>
          <p:cNvSpPr>
            <a:spLocks noGrp="1"/>
          </p:cNvSpPr>
          <p:nvPr>
            <p:ph type="body"/>
          </p:nvPr>
        </p:nvSpPr>
        <p:spPr>
          <a:xfrm>
            <a:off x="504000" y="580536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24" name="PlaceHolder 6"/>
          <p:cNvSpPr>
            <a:spLocks noGrp="1"/>
          </p:cNvSpPr>
          <p:nvPr>
            <p:ph type="body"/>
          </p:nvPr>
        </p:nvSpPr>
        <p:spPr>
          <a:xfrm>
            <a:off x="3503160" y="580536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25" name="PlaceHolder 7"/>
          <p:cNvSpPr>
            <a:spLocks noGrp="1"/>
          </p:cNvSpPr>
          <p:nvPr>
            <p:ph type="body"/>
          </p:nvPr>
        </p:nvSpPr>
        <p:spPr>
          <a:xfrm>
            <a:off x="6501960" y="580536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2"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133" name="PlaceHolder 2"/>
          <p:cNvSpPr>
            <a:spLocks noGrp="1"/>
          </p:cNvSpPr>
          <p:nvPr>
            <p:ph type="subTitle"/>
          </p:nvPr>
        </p:nvSpPr>
        <p:spPr>
          <a:xfrm>
            <a:off x="504000" y="4752000"/>
            <a:ext cx="8870040" cy="20160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135" name="PlaceHolder 2"/>
          <p:cNvSpPr>
            <a:spLocks noGrp="1"/>
          </p:cNvSpPr>
          <p:nvPr>
            <p:ph type="body"/>
          </p:nvPr>
        </p:nvSpPr>
        <p:spPr>
          <a:xfrm>
            <a:off x="504000" y="4752000"/>
            <a:ext cx="8870040" cy="201600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11" name="PlaceHolder 2"/>
          <p:cNvSpPr>
            <a:spLocks noGrp="1"/>
          </p:cNvSpPr>
          <p:nvPr>
            <p:ph type="body"/>
          </p:nvPr>
        </p:nvSpPr>
        <p:spPr>
          <a:xfrm>
            <a:off x="504000" y="4752000"/>
            <a:ext cx="4328280" cy="201600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2" name="PlaceHolder 3"/>
          <p:cNvSpPr>
            <a:spLocks noGrp="1"/>
          </p:cNvSpPr>
          <p:nvPr>
            <p:ph type="body"/>
          </p:nvPr>
        </p:nvSpPr>
        <p:spPr>
          <a:xfrm>
            <a:off x="5049000" y="4752000"/>
            <a:ext cx="4328280" cy="201600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137" name="PlaceHolder 2"/>
          <p:cNvSpPr>
            <a:spLocks noGrp="1"/>
          </p:cNvSpPr>
          <p:nvPr>
            <p:ph type="body"/>
          </p:nvPr>
        </p:nvSpPr>
        <p:spPr>
          <a:xfrm>
            <a:off x="504000" y="4752000"/>
            <a:ext cx="4328280" cy="201600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38" name="PlaceHolder 3"/>
          <p:cNvSpPr>
            <a:spLocks noGrp="1"/>
          </p:cNvSpPr>
          <p:nvPr>
            <p:ph type="body"/>
          </p:nvPr>
        </p:nvSpPr>
        <p:spPr>
          <a:xfrm>
            <a:off x="5049000" y="4752000"/>
            <a:ext cx="4328280" cy="201600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9"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0" name="PlaceHolder 1"/>
          <p:cNvSpPr>
            <a:spLocks noGrp="1"/>
          </p:cNvSpPr>
          <p:nvPr>
            <p:ph type="subTitle"/>
          </p:nvPr>
        </p:nvSpPr>
        <p:spPr>
          <a:xfrm>
            <a:off x="504000" y="3168000"/>
            <a:ext cx="9071640" cy="58518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142" name="PlaceHolder 2"/>
          <p:cNvSpPr>
            <a:spLocks noGrp="1"/>
          </p:cNvSpPr>
          <p:nvPr>
            <p:ph type="body"/>
          </p:nvPr>
        </p:nvSpPr>
        <p:spPr>
          <a:xfrm>
            <a:off x="504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43" name="PlaceHolder 3"/>
          <p:cNvSpPr>
            <a:spLocks noGrp="1"/>
          </p:cNvSpPr>
          <p:nvPr>
            <p:ph type="body"/>
          </p:nvPr>
        </p:nvSpPr>
        <p:spPr>
          <a:xfrm>
            <a:off x="5049000" y="4752000"/>
            <a:ext cx="4328280" cy="201600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44" name="PlaceHolder 4"/>
          <p:cNvSpPr>
            <a:spLocks noGrp="1"/>
          </p:cNvSpPr>
          <p:nvPr>
            <p:ph type="body"/>
          </p:nvPr>
        </p:nvSpPr>
        <p:spPr>
          <a:xfrm>
            <a:off x="504000" y="580536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146" name="PlaceHolder 2"/>
          <p:cNvSpPr>
            <a:spLocks noGrp="1"/>
          </p:cNvSpPr>
          <p:nvPr>
            <p:ph type="body"/>
          </p:nvPr>
        </p:nvSpPr>
        <p:spPr>
          <a:xfrm>
            <a:off x="504000" y="4752000"/>
            <a:ext cx="4328280" cy="201600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47" name="PlaceHolder 3"/>
          <p:cNvSpPr>
            <a:spLocks noGrp="1"/>
          </p:cNvSpPr>
          <p:nvPr>
            <p:ph type="body"/>
          </p:nvPr>
        </p:nvSpPr>
        <p:spPr>
          <a:xfrm>
            <a:off x="5049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48" name="PlaceHolder 4"/>
          <p:cNvSpPr>
            <a:spLocks noGrp="1"/>
          </p:cNvSpPr>
          <p:nvPr>
            <p:ph type="body"/>
          </p:nvPr>
        </p:nvSpPr>
        <p:spPr>
          <a:xfrm>
            <a:off x="5049000" y="580536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150" name="PlaceHolder 2"/>
          <p:cNvSpPr>
            <a:spLocks noGrp="1"/>
          </p:cNvSpPr>
          <p:nvPr>
            <p:ph type="body"/>
          </p:nvPr>
        </p:nvSpPr>
        <p:spPr>
          <a:xfrm>
            <a:off x="504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51" name="PlaceHolder 3"/>
          <p:cNvSpPr>
            <a:spLocks noGrp="1"/>
          </p:cNvSpPr>
          <p:nvPr>
            <p:ph type="body"/>
          </p:nvPr>
        </p:nvSpPr>
        <p:spPr>
          <a:xfrm>
            <a:off x="5049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52" name="PlaceHolder 4"/>
          <p:cNvSpPr>
            <a:spLocks noGrp="1"/>
          </p:cNvSpPr>
          <p:nvPr>
            <p:ph type="body"/>
          </p:nvPr>
        </p:nvSpPr>
        <p:spPr>
          <a:xfrm>
            <a:off x="504000" y="5805360"/>
            <a:ext cx="887004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154" name="PlaceHolder 2"/>
          <p:cNvSpPr>
            <a:spLocks noGrp="1"/>
          </p:cNvSpPr>
          <p:nvPr>
            <p:ph type="body"/>
          </p:nvPr>
        </p:nvSpPr>
        <p:spPr>
          <a:xfrm>
            <a:off x="504000" y="4752000"/>
            <a:ext cx="887004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55" name="PlaceHolder 3"/>
          <p:cNvSpPr>
            <a:spLocks noGrp="1"/>
          </p:cNvSpPr>
          <p:nvPr>
            <p:ph type="body"/>
          </p:nvPr>
        </p:nvSpPr>
        <p:spPr>
          <a:xfrm>
            <a:off x="504000" y="5805360"/>
            <a:ext cx="887004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157" name="PlaceHolder 2"/>
          <p:cNvSpPr>
            <a:spLocks noGrp="1"/>
          </p:cNvSpPr>
          <p:nvPr>
            <p:ph type="body"/>
          </p:nvPr>
        </p:nvSpPr>
        <p:spPr>
          <a:xfrm>
            <a:off x="504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58" name="PlaceHolder 3"/>
          <p:cNvSpPr>
            <a:spLocks noGrp="1"/>
          </p:cNvSpPr>
          <p:nvPr>
            <p:ph type="body"/>
          </p:nvPr>
        </p:nvSpPr>
        <p:spPr>
          <a:xfrm>
            <a:off x="5049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59" name="PlaceHolder 4"/>
          <p:cNvSpPr>
            <a:spLocks noGrp="1"/>
          </p:cNvSpPr>
          <p:nvPr>
            <p:ph type="body"/>
          </p:nvPr>
        </p:nvSpPr>
        <p:spPr>
          <a:xfrm>
            <a:off x="504000" y="580536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60" name="PlaceHolder 5"/>
          <p:cNvSpPr>
            <a:spLocks noGrp="1"/>
          </p:cNvSpPr>
          <p:nvPr>
            <p:ph type="body"/>
          </p:nvPr>
        </p:nvSpPr>
        <p:spPr>
          <a:xfrm>
            <a:off x="5049000" y="580536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162" name="PlaceHolder 2"/>
          <p:cNvSpPr>
            <a:spLocks noGrp="1"/>
          </p:cNvSpPr>
          <p:nvPr>
            <p:ph type="body"/>
          </p:nvPr>
        </p:nvSpPr>
        <p:spPr>
          <a:xfrm>
            <a:off x="504000" y="475200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63" name="PlaceHolder 3"/>
          <p:cNvSpPr>
            <a:spLocks noGrp="1"/>
          </p:cNvSpPr>
          <p:nvPr>
            <p:ph type="body"/>
          </p:nvPr>
        </p:nvSpPr>
        <p:spPr>
          <a:xfrm>
            <a:off x="3503160" y="475200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64" name="PlaceHolder 4"/>
          <p:cNvSpPr>
            <a:spLocks noGrp="1"/>
          </p:cNvSpPr>
          <p:nvPr>
            <p:ph type="body"/>
          </p:nvPr>
        </p:nvSpPr>
        <p:spPr>
          <a:xfrm>
            <a:off x="6501960" y="475200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65" name="PlaceHolder 5"/>
          <p:cNvSpPr>
            <a:spLocks noGrp="1"/>
          </p:cNvSpPr>
          <p:nvPr>
            <p:ph type="body"/>
          </p:nvPr>
        </p:nvSpPr>
        <p:spPr>
          <a:xfrm>
            <a:off x="504000" y="580536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66" name="PlaceHolder 6"/>
          <p:cNvSpPr>
            <a:spLocks noGrp="1"/>
          </p:cNvSpPr>
          <p:nvPr>
            <p:ph type="body"/>
          </p:nvPr>
        </p:nvSpPr>
        <p:spPr>
          <a:xfrm>
            <a:off x="3503160" y="580536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67" name="PlaceHolder 7"/>
          <p:cNvSpPr>
            <a:spLocks noGrp="1"/>
          </p:cNvSpPr>
          <p:nvPr>
            <p:ph type="body"/>
          </p:nvPr>
        </p:nvSpPr>
        <p:spPr>
          <a:xfrm>
            <a:off x="6501960" y="5805360"/>
            <a:ext cx="28558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504000" y="3168000"/>
            <a:ext cx="9071640" cy="58518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16" name="PlaceHolder 2"/>
          <p:cNvSpPr>
            <a:spLocks noGrp="1"/>
          </p:cNvSpPr>
          <p:nvPr>
            <p:ph type="body"/>
          </p:nvPr>
        </p:nvSpPr>
        <p:spPr>
          <a:xfrm>
            <a:off x="504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7" name="PlaceHolder 3"/>
          <p:cNvSpPr>
            <a:spLocks noGrp="1"/>
          </p:cNvSpPr>
          <p:nvPr>
            <p:ph type="body"/>
          </p:nvPr>
        </p:nvSpPr>
        <p:spPr>
          <a:xfrm>
            <a:off x="5049000" y="4752000"/>
            <a:ext cx="4328280" cy="201600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18" name="PlaceHolder 4"/>
          <p:cNvSpPr>
            <a:spLocks noGrp="1"/>
          </p:cNvSpPr>
          <p:nvPr>
            <p:ph type="body"/>
          </p:nvPr>
        </p:nvSpPr>
        <p:spPr>
          <a:xfrm>
            <a:off x="504000" y="580536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20" name="PlaceHolder 2"/>
          <p:cNvSpPr>
            <a:spLocks noGrp="1"/>
          </p:cNvSpPr>
          <p:nvPr>
            <p:ph type="body"/>
          </p:nvPr>
        </p:nvSpPr>
        <p:spPr>
          <a:xfrm>
            <a:off x="504000" y="4752000"/>
            <a:ext cx="4328280" cy="201600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21" name="PlaceHolder 3"/>
          <p:cNvSpPr>
            <a:spLocks noGrp="1"/>
          </p:cNvSpPr>
          <p:nvPr>
            <p:ph type="body"/>
          </p:nvPr>
        </p:nvSpPr>
        <p:spPr>
          <a:xfrm>
            <a:off x="5049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22" name="PlaceHolder 4"/>
          <p:cNvSpPr>
            <a:spLocks noGrp="1"/>
          </p:cNvSpPr>
          <p:nvPr>
            <p:ph type="body"/>
          </p:nvPr>
        </p:nvSpPr>
        <p:spPr>
          <a:xfrm>
            <a:off x="5049000" y="580536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endParaRPr b="0" lang="en-US" sz="4400" spc="-1" strike="noStrike">
              <a:solidFill>
                <a:srgbClr val="000000"/>
              </a:solidFill>
              <a:latin typeface="Times New Roman"/>
            </a:endParaRPr>
          </a:p>
        </p:txBody>
      </p:sp>
      <p:sp>
        <p:nvSpPr>
          <p:cNvPr id="24" name="PlaceHolder 2"/>
          <p:cNvSpPr>
            <a:spLocks noGrp="1"/>
          </p:cNvSpPr>
          <p:nvPr>
            <p:ph type="body"/>
          </p:nvPr>
        </p:nvSpPr>
        <p:spPr>
          <a:xfrm>
            <a:off x="504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25" name="PlaceHolder 3"/>
          <p:cNvSpPr>
            <a:spLocks noGrp="1"/>
          </p:cNvSpPr>
          <p:nvPr>
            <p:ph type="body"/>
          </p:nvPr>
        </p:nvSpPr>
        <p:spPr>
          <a:xfrm>
            <a:off x="5049000" y="4752000"/>
            <a:ext cx="432828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
        <p:nvSpPr>
          <p:cNvPr id="26" name="PlaceHolder 4"/>
          <p:cNvSpPr>
            <a:spLocks noGrp="1"/>
          </p:cNvSpPr>
          <p:nvPr>
            <p:ph type="body"/>
          </p:nvPr>
        </p:nvSpPr>
        <p:spPr>
          <a:xfrm>
            <a:off x="504000" y="5805360"/>
            <a:ext cx="8870040" cy="961560"/>
          </a:xfrm>
          <a:prstGeom prst="rect">
            <a:avLst/>
          </a:prstGeom>
        </p:spPr>
        <p:txBody>
          <a:bodyPr lIns="0" rIns="0" tIns="0" bIns="0">
            <a:normAutofit/>
          </a:bodyPr>
          <a:p>
            <a:pPr algn="ctr">
              <a:spcAft>
                <a:spcPts val="791"/>
              </a:spcAft>
            </a:pPr>
            <a:endParaRPr b="0" lang="en-US" sz="18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4.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0" name="" descr=""/>
          <p:cNvPicPr/>
          <p:nvPr/>
        </p:nvPicPr>
        <p:blipFill>
          <a:blip r:embed="rId2"/>
          <a:stretch/>
        </p:blipFill>
        <p:spPr>
          <a:xfrm>
            <a:off x="0" y="0"/>
            <a:ext cx="10080000" cy="7560000"/>
          </a:xfrm>
          <a:prstGeom prst="rect">
            <a:avLst/>
          </a:prstGeom>
          <a:ln w="54720">
            <a:noFill/>
          </a:ln>
        </p:spPr>
      </p:pic>
      <p:sp>
        <p:nvSpPr>
          <p:cNvPr id="1" name="PlaceHolder 1"/>
          <p:cNvSpPr>
            <a:spLocks noGrp="1"/>
          </p:cNvSpPr>
          <p:nvPr>
            <p:ph type="title"/>
          </p:nvPr>
        </p:nvSpPr>
        <p:spPr>
          <a:xfrm>
            <a:off x="504000" y="3168000"/>
            <a:ext cx="9071640" cy="1262160"/>
          </a:xfrm>
          <a:prstGeom prst="rect">
            <a:avLst/>
          </a:prstGeom>
        </p:spPr>
        <p:txBody>
          <a:bodyPr lIns="0" rIns="0" tIns="0" bIns="0" anchor="ctr">
            <a:normAutofit/>
          </a:bodyPr>
          <a:p>
            <a:pPr algn="ctr"/>
            <a:r>
              <a:rPr b="0" lang="en-US" sz="4400" spc="-1" strike="noStrike">
                <a:solidFill>
                  <a:srgbClr val="000000"/>
                </a:solidFill>
                <a:latin typeface="Times New Roman"/>
              </a:rPr>
              <a:t>Click to edit the title text format</a:t>
            </a:r>
            <a:endParaRPr b="0" lang="en-US" sz="4400" spc="-1" strike="noStrike">
              <a:solidFill>
                <a:srgbClr val="000000"/>
              </a:solidFill>
              <a:latin typeface="Times New Roman"/>
            </a:endParaRPr>
          </a:p>
        </p:txBody>
      </p:sp>
      <p:sp>
        <p:nvSpPr>
          <p:cNvPr id="2" name="PlaceHolder 2"/>
          <p:cNvSpPr>
            <a:spLocks noGrp="1"/>
          </p:cNvSpPr>
          <p:nvPr>
            <p:ph type="body"/>
          </p:nvPr>
        </p:nvSpPr>
        <p:spPr>
          <a:xfrm>
            <a:off x="504000" y="4752000"/>
            <a:ext cx="8870040" cy="2016000"/>
          </a:xfrm>
          <a:prstGeom prst="rect">
            <a:avLst/>
          </a:prstGeom>
        </p:spPr>
        <p:txBody>
          <a:bodyPr lIns="0" rIns="0" tIns="0" bIns="0">
            <a:normAutofit fontScale="76000"/>
          </a:bodyPr>
          <a:p>
            <a:pPr marL="432000" indent="-324000" algn="ctr">
              <a:spcAft>
                <a:spcPts val="791"/>
              </a:spcAft>
            </a:pPr>
            <a:r>
              <a:rPr b="0" lang="en-US" sz="1800" spc="-1" strike="noStrike">
                <a:solidFill>
                  <a:srgbClr val="000000"/>
                </a:solidFill>
                <a:latin typeface="Calibri"/>
              </a:rPr>
              <a:t>Click to edit the outline text format</a:t>
            </a:r>
            <a:endParaRPr b="0" lang="en-US" sz="1800" spc="-1" strike="noStrike">
              <a:solidFill>
                <a:srgbClr val="000000"/>
              </a:solidFill>
              <a:latin typeface="Calibri"/>
            </a:endParaRPr>
          </a:p>
          <a:p>
            <a:pPr lvl="1" marL="864000" indent="-324000" algn="ctr">
              <a:spcAft>
                <a:spcPts val="1131"/>
              </a:spcAft>
            </a:pPr>
            <a:r>
              <a:rPr b="0" lang="en-US" sz="2800" spc="-1" strike="noStrike">
                <a:solidFill>
                  <a:srgbClr val="000000"/>
                </a:solidFill>
                <a:latin typeface="Calibri"/>
              </a:rPr>
              <a:t>Second Outline Level</a:t>
            </a:r>
            <a:endParaRPr b="0" lang="en-US" sz="2800" spc="-1" strike="noStrike">
              <a:solidFill>
                <a:srgbClr val="000000"/>
              </a:solidFill>
              <a:latin typeface="Calibri"/>
            </a:endParaRPr>
          </a:p>
          <a:p>
            <a:pPr lvl="2" marL="1296000" indent="-288000" algn="ctr">
              <a:spcAft>
                <a:spcPts val="848"/>
              </a:spcAft>
            </a:pPr>
            <a:r>
              <a:rPr b="0" lang="en-US" sz="2400" spc="-1" strike="noStrike">
                <a:solidFill>
                  <a:srgbClr val="000000"/>
                </a:solidFill>
                <a:latin typeface="Calibri"/>
              </a:rPr>
              <a:t>Third Outline Level</a:t>
            </a:r>
            <a:endParaRPr b="0" lang="en-US" sz="2400" spc="-1" strike="noStrike">
              <a:solidFill>
                <a:srgbClr val="000000"/>
              </a:solidFill>
              <a:latin typeface="Calibri"/>
            </a:endParaRPr>
          </a:p>
          <a:p>
            <a:pPr lvl="3" marL="1728000" indent="-216000" algn="ctr">
              <a:spcAft>
                <a:spcPts val="561"/>
              </a:spcAft>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lgn="ctr">
              <a:spcAft>
                <a:spcPts val="281"/>
              </a:spcAft>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lgn="ctr">
              <a:spcAft>
                <a:spcPts val="281"/>
              </a:spcAft>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lgn="ctr">
              <a:spcAft>
                <a:spcPts val="281"/>
              </a:spcAft>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
        <p:nvSpPr>
          <p:cNvPr id="3" name="PlaceHolder 3"/>
          <p:cNvSpPr>
            <a:spLocks noGrp="1"/>
          </p:cNvSpPr>
          <p:nvPr>
            <p:ph type="dt"/>
          </p:nvPr>
        </p:nvSpPr>
        <p:spPr>
          <a:xfrm>
            <a:off x="503640" y="6887160"/>
            <a:ext cx="2348280" cy="52128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4" name="PlaceHolder 4"/>
          <p:cNvSpPr>
            <a:spLocks noGrp="1"/>
          </p:cNvSpPr>
          <p:nvPr>
            <p:ph type="ftr"/>
          </p:nvPr>
        </p:nvSpPr>
        <p:spPr>
          <a:xfrm>
            <a:off x="3447000" y="6887160"/>
            <a:ext cx="3195000" cy="52128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5" name="PlaceHolder 5"/>
          <p:cNvSpPr>
            <a:spLocks noGrp="1"/>
          </p:cNvSpPr>
          <p:nvPr>
            <p:ph type="sldNum"/>
          </p:nvPr>
        </p:nvSpPr>
        <p:spPr>
          <a:xfrm>
            <a:off x="7226640" y="6887160"/>
            <a:ext cx="2348280" cy="521280"/>
          </a:xfrm>
          <a:prstGeom prst="rect">
            <a:avLst/>
          </a:prstGeom>
        </p:spPr>
        <p:txBody>
          <a:bodyPr lIns="0" rIns="0" tIns="0" bIns="0">
            <a:noAutofit/>
          </a:bodyPr>
          <a:p>
            <a:pPr algn="r"/>
            <a:fld id="{4CDE5E42-CD95-40A6-B4BC-7FB91D6BFC4B}"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 name="" descr=""/>
          <p:cNvPicPr/>
          <p:nvPr/>
        </p:nvPicPr>
        <p:blipFill>
          <a:blip r:embed="rId2"/>
          <a:stretch/>
        </p:blipFill>
        <p:spPr>
          <a:xfrm>
            <a:off x="0" y="-1440"/>
            <a:ext cx="10080000" cy="7561440"/>
          </a:xfrm>
          <a:prstGeom prst="rect">
            <a:avLst/>
          </a:prstGeom>
          <a:ln w="54720">
            <a:noFill/>
          </a:ln>
        </p:spPr>
      </p:pic>
      <p:sp>
        <p:nvSpPr>
          <p:cNvPr id="43" name="PlaceHolder 1"/>
          <p:cNvSpPr>
            <a:spLocks noGrp="1"/>
          </p:cNvSpPr>
          <p:nvPr>
            <p:ph type="title"/>
          </p:nvPr>
        </p:nvSpPr>
        <p:spPr>
          <a:xfrm>
            <a:off x="504000" y="301320"/>
            <a:ext cx="7704000" cy="1138680"/>
          </a:xfrm>
          <a:prstGeom prst="rect">
            <a:avLst/>
          </a:prstGeom>
        </p:spPr>
        <p:txBody>
          <a:bodyPr lIns="0" rIns="0" tIns="0" bIns="0" anchor="ctr">
            <a:noAutofit/>
          </a:bodyPr>
          <a:p>
            <a:r>
              <a:rPr b="0" lang="en-US" sz="4400" spc="-1" strike="noStrike">
                <a:solidFill>
                  <a:srgbClr val="000000"/>
                </a:solidFill>
                <a:latin typeface="Times New Roman"/>
              </a:rPr>
              <a:t>Click to edit the title text format</a:t>
            </a:r>
            <a:endParaRPr b="0" lang="en-US" sz="4400" spc="-1" strike="noStrike">
              <a:solidFill>
                <a:srgbClr val="000000"/>
              </a:solidFill>
              <a:latin typeface="Times New Roman"/>
            </a:endParaRPr>
          </a:p>
        </p:txBody>
      </p:sp>
      <p:sp>
        <p:nvSpPr>
          <p:cNvPr id="44" name="PlaceHolder 2"/>
          <p:cNvSpPr>
            <a:spLocks noGrp="1"/>
          </p:cNvSpPr>
          <p:nvPr>
            <p:ph type="body"/>
          </p:nvPr>
        </p:nvSpPr>
        <p:spPr>
          <a:xfrm>
            <a:off x="504000" y="1769040"/>
            <a:ext cx="8870040" cy="4384440"/>
          </a:xfrm>
          <a:prstGeom prst="rect">
            <a:avLst/>
          </a:prstGeom>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solidFill>
                  <a:srgbClr val="000000"/>
                </a:solidFill>
                <a:latin typeface="Times New Roman"/>
              </a:rPr>
              <a:t>Click to edit the outline text format</a:t>
            </a:r>
            <a:endParaRPr b="0" lang="en-US" sz="3200" spc="-1" strike="noStrike">
              <a:solidFill>
                <a:srgbClr val="000000"/>
              </a:solidFill>
              <a:latin typeface="Times New Roman"/>
            </a:endParaRPr>
          </a:p>
          <a:p>
            <a:pPr lvl="1" marL="864000" indent="-324000">
              <a:spcAft>
                <a:spcPts val="1134"/>
              </a:spcAft>
              <a:buClr>
                <a:srgbClr val="000000"/>
              </a:buClr>
              <a:buSzPct val="75000"/>
              <a:buFont typeface="Symbol" charset="2"/>
              <a:buChar char=""/>
            </a:pPr>
            <a:r>
              <a:rPr b="0" lang="en-US" sz="2800" spc="-1" strike="noStrike">
                <a:solidFill>
                  <a:srgbClr val="000000"/>
                </a:solidFill>
                <a:latin typeface="Times New Roman"/>
              </a:rPr>
              <a:t>Second Outline Level</a:t>
            </a:r>
            <a:endParaRPr b="0" lang="en-US" sz="2800" spc="-1" strike="noStrike">
              <a:solidFill>
                <a:srgbClr val="000000"/>
              </a:solidFill>
              <a:latin typeface="Times New Roman"/>
            </a:endParaRPr>
          </a:p>
          <a:p>
            <a:pPr lvl="2" marL="1296000" indent="-288000">
              <a:spcAft>
                <a:spcPts val="850"/>
              </a:spcAft>
              <a:buClr>
                <a:srgbClr val="000000"/>
              </a:buClr>
              <a:buSzPct val="45000"/>
              <a:buFont typeface="Wingdings" charset="2"/>
              <a:buChar char=""/>
            </a:pPr>
            <a:r>
              <a:rPr b="0" lang="en-US" sz="2400" spc="-1" strike="noStrike">
                <a:solidFill>
                  <a:srgbClr val="000000"/>
                </a:solidFill>
                <a:latin typeface="Times New Roman"/>
              </a:rPr>
              <a:t>Third Outline Level</a:t>
            </a:r>
            <a:endParaRPr b="0" lang="en-US" sz="2400" spc="-1" strike="noStrike">
              <a:solidFill>
                <a:srgbClr val="000000"/>
              </a:solidFill>
              <a:latin typeface="Times New Roman"/>
            </a:endParaRPr>
          </a:p>
          <a:p>
            <a:pPr lvl="3" marL="1728000" indent="-216000">
              <a:spcAft>
                <a:spcPts val="567"/>
              </a:spcAft>
              <a:buClr>
                <a:srgbClr val="000000"/>
              </a:buClr>
              <a:buSzPct val="75000"/>
              <a:buFont typeface="Symbol" charset="2"/>
              <a:buChar char=""/>
            </a:pPr>
            <a:r>
              <a:rPr b="0" lang="en-US" sz="2000" spc="-1" strike="noStrike">
                <a:solidFill>
                  <a:srgbClr val="000000"/>
                </a:solidFill>
                <a:latin typeface="Times New Roman"/>
              </a:rPr>
              <a:t>Fourth Outline Level</a:t>
            </a:r>
            <a:endParaRPr b="0" lang="en-US" sz="2000" spc="-1" strike="noStrike">
              <a:solidFill>
                <a:srgbClr val="000000"/>
              </a:solidFill>
              <a:latin typeface="Times New Roman"/>
            </a:endParaRPr>
          </a:p>
          <a:p>
            <a:pPr lvl="4" marL="2160000" indent="-216000">
              <a:spcAft>
                <a:spcPts val="283"/>
              </a:spcAft>
              <a:buClr>
                <a:srgbClr val="000000"/>
              </a:buClr>
              <a:buSzPct val="45000"/>
              <a:buFont typeface="Wingdings" charset="2"/>
              <a:buChar char=""/>
            </a:pPr>
            <a:r>
              <a:rPr b="0" lang="en-US" sz="2000" spc="-1" strike="noStrike">
                <a:solidFill>
                  <a:srgbClr val="000000"/>
                </a:solidFill>
                <a:latin typeface="Times New Roman"/>
              </a:rPr>
              <a:t>Fifth Outline Level</a:t>
            </a:r>
            <a:endParaRPr b="0" lang="en-US" sz="2000" spc="-1" strike="noStrike">
              <a:solidFill>
                <a:srgbClr val="000000"/>
              </a:solidFill>
              <a:latin typeface="Times New Roman"/>
            </a:endParaRPr>
          </a:p>
          <a:p>
            <a:pPr lvl="5" marL="2592000" indent="-216000">
              <a:spcAft>
                <a:spcPts val="283"/>
              </a:spcAft>
              <a:buClr>
                <a:srgbClr val="000000"/>
              </a:buClr>
              <a:buSzPct val="45000"/>
              <a:buFont typeface="Wingdings" charset="2"/>
              <a:buChar char=""/>
            </a:pPr>
            <a:r>
              <a:rPr b="0" lang="en-US" sz="2000" spc="-1" strike="noStrike">
                <a:solidFill>
                  <a:srgbClr val="000000"/>
                </a:solidFill>
                <a:latin typeface="Times New Roman"/>
              </a:rPr>
              <a:t>Sixth Outline Level</a:t>
            </a:r>
            <a:endParaRPr b="0" lang="en-US" sz="2000" spc="-1" strike="noStrike">
              <a:solidFill>
                <a:srgbClr val="000000"/>
              </a:solidFill>
              <a:latin typeface="Times New Roman"/>
            </a:endParaRPr>
          </a:p>
          <a:p>
            <a:pPr lvl="6" marL="3024000" indent="-216000">
              <a:spcAft>
                <a:spcPts val="283"/>
              </a:spcAft>
              <a:buClr>
                <a:srgbClr val="000000"/>
              </a:buClr>
              <a:buSzPct val="45000"/>
              <a:buFont typeface="Wingdings" charset="2"/>
              <a:buChar char=""/>
            </a:pPr>
            <a:r>
              <a:rPr b="0" lang="en-US" sz="2000" spc="-1" strike="noStrike">
                <a:solidFill>
                  <a:srgbClr val="000000"/>
                </a:solidFill>
                <a:latin typeface="Times New Roman"/>
              </a:rPr>
              <a:t>Seventh Outline Level</a:t>
            </a:r>
            <a:endParaRPr b="0" lang="en-US" sz="2000" spc="-1" strike="noStrike">
              <a:solidFill>
                <a:srgbClr val="000000"/>
              </a:solidFill>
              <a:latin typeface="Times New Roman"/>
            </a:endParaRPr>
          </a:p>
        </p:txBody>
      </p:sp>
      <p:sp>
        <p:nvSpPr>
          <p:cNvPr id="45" name="PlaceHolder 3"/>
          <p:cNvSpPr>
            <a:spLocks noGrp="1"/>
          </p:cNvSpPr>
          <p:nvPr>
            <p:ph type="dt"/>
          </p:nvPr>
        </p:nvSpPr>
        <p:spPr>
          <a:xfrm>
            <a:off x="504000" y="6887160"/>
            <a:ext cx="2348280" cy="52128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46" name="PlaceHolder 4"/>
          <p:cNvSpPr>
            <a:spLocks noGrp="1"/>
          </p:cNvSpPr>
          <p:nvPr>
            <p:ph type="ftr"/>
          </p:nvPr>
        </p:nvSpPr>
        <p:spPr>
          <a:xfrm>
            <a:off x="3447360" y="6887160"/>
            <a:ext cx="3195000" cy="52128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47" name="PlaceHolder 5"/>
          <p:cNvSpPr>
            <a:spLocks noGrp="1"/>
          </p:cNvSpPr>
          <p:nvPr>
            <p:ph type="sldNum"/>
          </p:nvPr>
        </p:nvSpPr>
        <p:spPr>
          <a:xfrm>
            <a:off x="7227000" y="6887160"/>
            <a:ext cx="2348280" cy="521280"/>
          </a:xfrm>
          <a:prstGeom prst="rect">
            <a:avLst/>
          </a:prstGeom>
        </p:spPr>
        <p:txBody>
          <a:bodyPr lIns="0" rIns="0" tIns="0" bIns="0">
            <a:noAutofit/>
          </a:bodyPr>
          <a:p>
            <a:pPr algn="r"/>
            <a:fld id="{2D01BC20-616A-4819-8E69-7C6E2D48A91D}"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4" name="" descr=""/>
          <p:cNvPicPr/>
          <p:nvPr/>
        </p:nvPicPr>
        <p:blipFill>
          <a:blip r:embed="rId2"/>
          <a:stretch/>
        </p:blipFill>
        <p:spPr>
          <a:xfrm>
            <a:off x="0" y="0"/>
            <a:ext cx="10080000" cy="7560000"/>
          </a:xfrm>
          <a:prstGeom prst="rect">
            <a:avLst/>
          </a:prstGeom>
          <a:ln w="54720">
            <a:noFill/>
          </a:ln>
        </p:spPr>
      </p:pic>
      <p:sp>
        <p:nvSpPr>
          <p:cNvPr id="85" name="PlaceHolder 1"/>
          <p:cNvSpPr>
            <a:spLocks noGrp="1"/>
          </p:cNvSpPr>
          <p:nvPr>
            <p:ph type="title"/>
          </p:nvPr>
        </p:nvSpPr>
        <p:spPr>
          <a:xfrm>
            <a:off x="504000" y="301320"/>
            <a:ext cx="7704000" cy="1138680"/>
          </a:xfrm>
          <a:prstGeom prst="rect">
            <a:avLst/>
          </a:prstGeom>
        </p:spPr>
        <p:txBody>
          <a:bodyPr lIns="0" rIns="0" tIns="0" bIns="0" anchor="ctr">
            <a:noAutofit/>
          </a:bodyPr>
          <a:p>
            <a:r>
              <a:rPr b="0" lang="en-US" sz="4400" spc="-1" strike="noStrike">
                <a:solidFill>
                  <a:srgbClr val="000000"/>
                </a:solidFill>
                <a:latin typeface="Times New Roman"/>
              </a:rPr>
              <a:t>Click to edit the title text format</a:t>
            </a:r>
            <a:endParaRPr b="0" lang="en-US" sz="4400" spc="-1" strike="noStrike">
              <a:solidFill>
                <a:srgbClr val="000000"/>
              </a:solidFill>
              <a:latin typeface="Times New Roman"/>
            </a:endParaRPr>
          </a:p>
        </p:txBody>
      </p:sp>
      <p:sp>
        <p:nvSpPr>
          <p:cNvPr id="86" name="PlaceHolder 2"/>
          <p:cNvSpPr>
            <a:spLocks noGrp="1"/>
          </p:cNvSpPr>
          <p:nvPr>
            <p:ph type="body"/>
          </p:nvPr>
        </p:nvSpPr>
        <p:spPr>
          <a:xfrm>
            <a:off x="504000" y="1769040"/>
            <a:ext cx="8870040" cy="4384440"/>
          </a:xfrm>
          <a:prstGeom prst="rect">
            <a:avLst/>
          </a:prstGeom>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solidFill>
                  <a:srgbClr val="000000"/>
                </a:solidFill>
                <a:latin typeface="Times New Roman"/>
              </a:rPr>
              <a:t>Click to edit the outline text format</a:t>
            </a:r>
            <a:endParaRPr b="0" lang="en-US" sz="3200" spc="-1" strike="noStrike">
              <a:solidFill>
                <a:srgbClr val="000000"/>
              </a:solidFill>
              <a:latin typeface="Times New Roman"/>
            </a:endParaRPr>
          </a:p>
          <a:p>
            <a:pPr lvl="1" marL="864000" indent="-324000">
              <a:spcAft>
                <a:spcPts val="1134"/>
              </a:spcAft>
              <a:buClr>
                <a:srgbClr val="000000"/>
              </a:buClr>
              <a:buSzPct val="75000"/>
              <a:buFont typeface="Symbol" charset="2"/>
              <a:buChar char=""/>
            </a:pPr>
            <a:r>
              <a:rPr b="0" lang="en-US" sz="2800" spc="-1" strike="noStrike">
                <a:solidFill>
                  <a:srgbClr val="000000"/>
                </a:solidFill>
                <a:latin typeface="Times New Roman"/>
              </a:rPr>
              <a:t>Second Outline Level</a:t>
            </a:r>
            <a:endParaRPr b="0" lang="en-US" sz="2800" spc="-1" strike="noStrike">
              <a:solidFill>
                <a:srgbClr val="000000"/>
              </a:solidFill>
              <a:latin typeface="Times New Roman"/>
            </a:endParaRPr>
          </a:p>
          <a:p>
            <a:pPr lvl="2" marL="1296000" indent="-288000">
              <a:spcAft>
                <a:spcPts val="850"/>
              </a:spcAft>
              <a:buClr>
                <a:srgbClr val="000000"/>
              </a:buClr>
              <a:buSzPct val="45000"/>
              <a:buFont typeface="Wingdings" charset="2"/>
              <a:buChar char=""/>
            </a:pPr>
            <a:r>
              <a:rPr b="0" lang="en-US" sz="2400" spc="-1" strike="noStrike">
                <a:solidFill>
                  <a:srgbClr val="000000"/>
                </a:solidFill>
                <a:latin typeface="Times New Roman"/>
              </a:rPr>
              <a:t>Third Outline Level</a:t>
            </a:r>
            <a:endParaRPr b="0" lang="en-US" sz="2400" spc="-1" strike="noStrike">
              <a:solidFill>
                <a:srgbClr val="000000"/>
              </a:solidFill>
              <a:latin typeface="Times New Roman"/>
            </a:endParaRPr>
          </a:p>
          <a:p>
            <a:pPr lvl="3" marL="1728000" indent="-216000">
              <a:spcAft>
                <a:spcPts val="567"/>
              </a:spcAft>
              <a:buClr>
                <a:srgbClr val="000000"/>
              </a:buClr>
              <a:buSzPct val="75000"/>
              <a:buFont typeface="Symbol" charset="2"/>
              <a:buChar char=""/>
            </a:pPr>
            <a:r>
              <a:rPr b="0" lang="en-US" sz="2000" spc="-1" strike="noStrike">
                <a:solidFill>
                  <a:srgbClr val="000000"/>
                </a:solidFill>
                <a:latin typeface="Times New Roman"/>
              </a:rPr>
              <a:t>Fourth Outline Level</a:t>
            </a:r>
            <a:endParaRPr b="0" lang="en-US" sz="2000" spc="-1" strike="noStrike">
              <a:solidFill>
                <a:srgbClr val="000000"/>
              </a:solidFill>
              <a:latin typeface="Times New Roman"/>
            </a:endParaRPr>
          </a:p>
          <a:p>
            <a:pPr lvl="4" marL="2160000" indent="-216000">
              <a:spcAft>
                <a:spcPts val="283"/>
              </a:spcAft>
              <a:buClr>
                <a:srgbClr val="000000"/>
              </a:buClr>
              <a:buSzPct val="45000"/>
              <a:buFont typeface="Wingdings" charset="2"/>
              <a:buChar char=""/>
            </a:pPr>
            <a:r>
              <a:rPr b="0" lang="en-US" sz="2000" spc="-1" strike="noStrike">
                <a:solidFill>
                  <a:srgbClr val="000000"/>
                </a:solidFill>
                <a:latin typeface="Times New Roman"/>
              </a:rPr>
              <a:t>Fifth Outline Level</a:t>
            </a:r>
            <a:endParaRPr b="0" lang="en-US" sz="2000" spc="-1" strike="noStrike">
              <a:solidFill>
                <a:srgbClr val="000000"/>
              </a:solidFill>
              <a:latin typeface="Times New Roman"/>
            </a:endParaRPr>
          </a:p>
          <a:p>
            <a:pPr lvl="5" marL="2592000" indent="-216000">
              <a:spcAft>
                <a:spcPts val="283"/>
              </a:spcAft>
              <a:buClr>
                <a:srgbClr val="000000"/>
              </a:buClr>
              <a:buSzPct val="45000"/>
              <a:buFont typeface="Wingdings" charset="2"/>
              <a:buChar char=""/>
            </a:pPr>
            <a:r>
              <a:rPr b="0" lang="en-US" sz="2000" spc="-1" strike="noStrike">
                <a:solidFill>
                  <a:srgbClr val="000000"/>
                </a:solidFill>
                <a:latin typeface="Times New Roman"/>
              </a:rPr>
              <a:t>Sixth Outline Level</a:t>
            </a:r>
            <a:endParaRPr b="0" lang="en-US" sz="2000" spc="-1" strike="noStrike">
              <a:solidFill>
                <a:srgbClr val="000000"/>
              </a:solidFill>
              <a:latin typeface="Times New Roman"/>
            </a:endParaRPr>
          </a:p>
          <a:p>
            <a:pPr lvl="6" marL="3024000" indent="-216000">
              <a:spcAft>
                <a:spcPts val="283"/>
              </a:spcAft>
              <a:buClr>
                <a:srgbClr val="000000"/>
              </a:buClr>
              <a:buSzPct val="45000"/>
              <a:buFont typeface="Wingdings" charset="2"/>
              <a:buChar char=""/>
            </a:pPr>
            <a:r>
              <a:rPr b="0" lang="en-US" sz="2000" spc="-1" strike="noStrike">
                <a:solidFill>
                  <a:srgbClr val="000000"/>
                </a:solidFill>
                <a:latin typeface="Times New Roman"/>
              </a:rPr>
              <a:t>Seventh Outline Level</a:t>
            </a:r>
            <a:endParaRPr b="0" lang="en-US" sz="2000" spc="-1" strike="noStrike">
              <a:solidFill>
                <a:srgbClr val="000000"/>
              </a:solidFill>
              <a:latin typeface="Times New Roman"/>
            </a:endParaRPr>
          </a:p>
        </p:txBody>
      </p:sp>
      <p:sp>
        <p:nvSpPr>
          <p:cNvPr id="87" name="PlaceHolder 3"/>
          <p:cNvSpPr>
            <a:spLocks noGrp="1"/>
          </p:cNvSpPr>
          <p:nvPr>
            <p:ph type="dt"/>
          </p:nvPr>
        </p:nvSpPr>
        <p:spPr>
          <a:xfrm>
            <a:off x="504000" y="6887160"/>
            <a:ext cx="2348280" cy="52128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88" name="PlaceHolder 4"/>
          <p:cNvSpPr>
            <a:spLocks noGrp="1"/>
          </p:cNvSpPr>
          <p:nvPr>
            <p:ph type="ftr"/>
          </p:nvPr>
        </p:nvSpPr>
        <p:spPr>
          <a:xfrm>
            <a:off x="3447360" y="6887160"/>
            <a:ext cx="3195000" cy="52128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89" name="PlaceHolder 5"/>
          <p:cNvSpPr>
            <a:spLocks noGrp="1"/>
          </p:cNvSpPr>
          <p:nvPr>
            <p:ph type="sldNum"/>
          </p:nvPr>
        </p:nvSpPr>
        <p:spPr>
          <a:xfrm>
            <a:off x="7227000" y="6887160"/>
            <a:ext cx="2348280" cy="521280"/>
          </a:xfrm>
          <a:prstGeom prst="rect">
            <a:avLst/>
          </a:prstGeom>
        </p:spPr>
        <p:txBody>
          <a:bodyPr lIns="0" rIns="0" tIns="0" bIns="0">
            <a:noAutofit/>
          </a:bodyPr>
          <a:p>
            <a:pPr algn="r"/>
            <a:fld id="{ED2A4780-68FF-4A19-9E7C-D2594453A21C}"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6" name="" descr=""/>
          <p:cNvPicPr/>
          <p:nvPr/>
        </p:nvPicPr>
        <p:blipFill>
          <a:blip r:embed="rId2"/>
          <a:stretch/>
        </p:blipFill>
        <p:spPr>
          <a:xfrm>
            <a:off x="0" y="0"/>
            <a:ext cx="10080000" cy="7560000"/>
          </a:xfrm>
          <a:prstGeom prst="rect">
            <a:avLst/>
          </a:prstGeom>
          <a:ln w="54720">
            <a:noFill/>
          </a:ln>
        </p:spPr>
      </p:pic>
      <p:sp>
        <p:nvSpPr>
          <p:cNvPr id="127" name="PlaceHolder 1"/>
          <p:cNvSpPr>
            <a:spLocks noGrp="1"/>
          </p:cNvSpPr>
          <p:nvPr>
            <p:ph type="title"/>
          </p:nvPr>
        </p:nvSpPr>
        <p:spPr>
          <a:xfrm>
            <a:off x="504000" y="301320"/>
            <a:ext cx="7704000" cy="1138680"/>
          </a:xfrm>
          <a:prstGeom prst="rect">
            <a:avLst/>
          </a:prstGeom>
        </p:spPr>
        <p:txBody>
          <a:bodyPr lIns="0" rIns="0" tIns="0" bIns="0" anchor="ctr">
            <a:noAutofit/>
          </a:bodyPr>
          <a:p>
            <a:r>
              <a:rPr b="0" lang="en-US" sz="4400" spc="-1" strike="noStrike">
                <a:solidFill>
                  <a:srgbClr val="000000"/>
                </a:solidFill>
                <a:latin typeface="Times New Roman"/>
              </a:rPr>
              <a:t>Click to edit the title text format</a:t>
            </a:r>
            <a:endParaRPr b="0" lang="en-US" sz="4400" spc="-1" strike="noStrike">
              <a:solidFill>
                <a:srgbClr val="000000"/>
              </a:solidFill>
              <a:latin typeface="Times New Roman"/>
            </a:endParaRPr>
          </a:p>
        </p:txBody>
      </p:sp>
      <p:sp>
        <p:nvSpPr>
          <p:cNvPr id="128" name="PlaceHolder 2"/>
          <p:cNvSpPr>
            <a:spLocks noGrp="1"/>
          </p:cNvSpPr>
          <p:nvPr>
            <p:ph type="body"/>
          </p:nvPr>
        </p:nvSpPr>
        <p:spPr>
          <a:xfrm>
            <a:off x="504000" y="1769040"/>
            <a:ext cx="8870040" cy="4384440"/>
          </a:xfrm>
          <a:prstGeom prst="rect">
            <a:avLst/>
          </a:prstGeom>
        </p:spPr>
        <p:txBody>
          <a:bodyPr lIns="0" rIns="0" tIns="0" bIns="0">
            <a:normAutofit/>
          </a:bodyPr>
          <a:p>
            <a:pPr marL="432000" indent="-324000">
              <a:spcAft>
                <a:spcPts val="1417"/>
              </a:spcAft>
              <a:buClr>
                <a:srgbClr val="000000"/>
              </a:buClr>
              <a:buSzPct val="45000"/>
              <a:buFont typeface="Wingdings" charset="2"/>
              <a:buChar char=""/>
            </a:pPr>
            <a:r>
              <a:rPr b="0" lang="en-US" sz="3200" spc="-1" strike="noStrike">
                <a:solidFill>
                  <a:srgbClr val="000000"/>
                </a:solidFill>
                <a:latin typeface="Times New Roman"/>
              </a:rPr>
              <a:t>Click to edit the outline text format</a:t>
            </a:r>
            <a:endParaRPr b="0" lang="en-US" sz="3200" spc="-1" strike="noStrike">
              <a:solidFill>
                <a:srgbClr val="000000"/>
              </a:solidFill>
              <a:latin typeface="Times New Roman"/>
            </a:endParaRPr>
          </a:p>
          <a:p>
            <a:pPr lvl="1" marL="864000" indent="-324000">
              <a:spcAft>
                <a:spcPts val="1134"/>
              </a:spcAft>
              <a:buClr>
                <a:srgbClr val="000000"/>
              </a:buClr>
              <a:buSzPct val="75000"/>
              <a:buFont typeface="Symbol" charset="2"/>
              <a:buChar char=""/>
            </a:pPr>
            <a:r>
              <a:rPr b="0" lang="en-US" sz="2800" spc="-1" strike="noStrike">
                <a:solidFill>
                  <a:srgbClr val="000000"/>
                </a:solidFill>
                <a:latin typeface="Times New Roman"/>
              </a:rPr>
              <a:t>Second Outline Level</a:t>
            </a:r>
            <a:endParaRPr b="0" lang="en-US" sz="2800" spc="-1" strike="noStrike">
              <a:solidFill>
                <a:srgbClr val="000000"/>
              </a:solidFill>
              <a:latin typeface="Times New Roman"/>
            </a:endParaRPr>
          </a:p>
          <a:p>
            <a:pPr lvl="2" marL="1296000" indent="-288000">
              <a:spcAft>
                <a:spcPts val="850"/>
              </a:spcAft>
              <a:buClr>
                <a:srgbClr val="000000"/>
              </a:buClr>
              <a:buSzPct val="45000"/>
              <a:buFont typeface="Wingdings" charset="2"/>
              <a:buChar char=""/>
            </a:pPr>
            <a:r>
              <a:rPr b="0" lang="en-US" sz="2400" spc="-1" strike="noStrike">
                <a:solidFill>
                  <a:srgbClr val="000000"/>
                </a:solidFill>
                <a:latin typeface="Times New Roman"/>
              </a:rPr>
              <a:t>Third Outline Level</a:t>
            </a:r>
            <a:endParaRPr b="0" lang="en-US" sz="2400" spc="-1" strike="noStrike">
              <a:solidFill>
                <a:srgbClr val="000000"/>
              </a:solidFill>
              <a:latin typeface="Times New Roman"/>
            </a:endParaRPr>
          </a:p>
          <a:p>
            <a:pPr lvl="3" marL="1728000" indent="-216000">
              <a:spcAft>
                <a:spcPts val="567"/>
              </a:spcAft>
              <a:buClr>
                <a:srgbClr val="000000"/>
              </a:buClr>
              <a:buSzPct val="75000"/>
              <a:buFont typeface="Symbol" charset="2"/>
              <a:buChar char=""/>
            </a:pPr>
            <a:r>
              <a:rPr b="0" lang="en-US" sz="2000" spc="-1" strike="noStrike">
                <a:solidFill>
                  <a:srgbClr val="000000"/>
                </a:solidFill>
                <a:latin typeface="Times New Roman"/>
              </a:rPr>
              <a:t>Fourth Outline Level</a:t>
            </a:r>
            <a:endParaRPr b="0" lang="en-US" sz="2000" spc="-1" strike="noStrike">
              <a:solidFill>
                <a:srgbClr val="000000"/>
              </a:solidFill>
              <a:latin typeface="Times New Roman"/>
            </a:endParaRPr>
          </a:p>
          <a:p>
            <a:pPr lvl="4" marL="2160000" indent="-216000">
              <a:spcAft>
                <a:spcPts val="283"/>
              </a:spcAft>
              <a:buClr>
                <a:srgbClr val="000000"/>
              </a:buClr>
              <a:buSzPct val="45000"/>
              <a:buFont typeface="Wingdings" charset="2"/>
              <a:buChar char=""/>
            </a:pPr>
            <a:r>
              <a:rPr b="0" lang="en-US" sz="2000" spc="-1" strike="noStrike">
                <a:solidFill>
                  <a:srgbClr val="000000"/>
                </a:solidFill>
                <a:latin typeface="Times New Roman"/>
              </a:rPr>
              <a:t>Fifth Outline Level</a:t>
            </a:r>
            <a:endParaRPr b="0" lang="en-US" sz="2000" spc="-1" strike="noStrike">
              <a:solidFill>
                <a:srgbClr val="000000"/>
              </a:solidFill>
              <a:latin typeface="Times New Roman"/>
            </a:endParaRPr>
          </a:p>
          <a:p>
            <a:pPr lvl="5" marL="2592000" indent="-216000">
              <a:spcAft>
                <a:spcPts val="283"/>
              </a:spcAft>
              <a:buClr>
                <a:srgbClr val="000000"/>
              </a:buClr>
              <a:buSzPct val="45000"/>
              <a:buFont typeface="Wingdings" charset="2"/>
              <a:buChar char=""/>
            </a:pPr>
            <a:r>
              <a:rPr b="0" lang="en-US" sz="2000" spc="-1" strike="noStrike">
                <a:solidFill>
                  <a:srgbClr val="000000"/>
                </a:solidFill>
                <a:latin typeface="Times New Roman"/>
              </a:rPr>
              <a:t>Sixth Outline Level</a:t>
            </a:r>
            <a:endParaRPr b="0" lang="en-US" sz="2000" spc="-1" strike="noStrike">
              <a:solidFill>
                <a:srgbClr val="000000"/>
              </a:solidFill>
              <a:latin typeface="Times New Roman"/>
            </a:endParaRPr>
          </a:p>
          <a:p>
            <a:pPr lvl="6" marL="3024000" indent="-216000">
              <a:spcAft>
                <a:spcPts val="283"/>
              </a:spcAft>
              <a:buClr>
                <a:srgbClr val="000000"/>
              </a:buClr>
              <a:buSzPct val="45000"/>
              <a:buFont typeface="Wingdings" charset="2"/>
              <a:buChar char=""/>
            </a:pPr>
            <a:r>
              <a:rPr b="0" lang="en-US" sz="2000" spc="-1" strike="noStrike">
                <a:solidFill>
                  <a:srgbClr val="000000"/>
                </a:solidFill>
                <a:latin typeface="Times New Roman"/>
              </a:rPr>
              <a:t>Seventh Outline Level</a:t>
            </a:r>
            <a:endParaRPr b="0" lang="en-US" sz="2000" spc="-1" strike="noStrike">
              <a:solidFill>
                <a:srgbClr val="000000"/>
              </a:solidFill>
              <a:latin typeface="Times New Roman"/>
            </a:endParaRPr>
          </a:p>
        </p:txBody>
      </p:sp>
      <p:sp>
        <p:nvSpPr>
          <p:cNvPr id="129" name="PlaceHolder 3"/>
          <p:cNvSpPr>
            <a:spLocks noGrp="1"/>
          </p:cNvSpPr>
          <p:nvPr>
            <p:ph type="dt"/>
          </p:nvPr>
        </p:nvSpPr>
        <p:spPr>
          <a:xfrm>
            <a:off x="504000" y="6887160"/>
            <a:ext cx="2348280" cy="521280"/>
          </a:xfrm>
          <a:prstGeom prst="rect">
            <a:avLst/>
          </a:prstGeom>
        </p:spPr>
        <p:txBody>
          <a:bodyPr lIns="0" rIns="0" tIns="0" bIns="0">
            <a:noAutofit/>
          </a:bodyPr>
          <a:p>
            <a:r>
              <a:rPr b="0" lang="en-US" sz="1400" spc="-1" strike="noStrike">
                <a:latin typeface="Times New Roman"/>
              </a:rPr>
              <a:t>&lt;date/time&gt;</a:t>
            </a:r>
            <a:endParaRPr b="0" lang="en-US" sz="1400" spc="-1" strike="noStrike">
              <a:latin typeface="Times New Roman"/>
            </a:endParaRPr>
          </a:p>
        </p:txBody>
      </p:sp>
      <p:sp>
        <p:nvSpPr>
          <p:cNvPr id="130" name="PlaceHolder 4"/>
          <p:cNvSpPr>
            <a:spLocks noGrp="1"/>
          </p:cNvSpPr>
          <p:nvPr>
            <p:ph type="ftr"/>
          </p:nvPr>
        </p:nvSpPr>
        <p:spPr>
          <a:xfrm>
            <a:off x="3447360" y="6887160"/>
            <a:ext cx="3195000" cy="521280"/>
          </a:xfrm>
          <a:prstGeom prst="rect">
            <a:avLst/>
          </a:prstGeom>
        </p:spPr>
        <p:txBody>
          <a:bodyPr lIns="0" rIns="0" tIns="0" bIns="0">
            <a:noAutofit/>
          </a:bodyPr>
          <a:p>
            <a:pPr algn="ctr"/>
            <a:r>
              <a:rPr b="0" lang="en-US" sz="1400" spc="-1" strike="noStrike">
                <a:latin typeface="Times New Roman"/>
              </a:rPr>
              <a:t>&lt;footer&gt;</a:t>
            </a:r>
            <a:endParaRPr b="0" lang="en-US" sz="1400" spc="-1" strike="noStrike">
              <a:latin typeface="Times New Roman"/>
            </a:endParaRPr>
          </a:p>
        </p:txBody>
      </p:sp>
      <p:sp>
        <p:nvSpPr>
          <p:cNvPr id="131" name="PlaceHolder 5"/>
          <p:cNvSpPr>
            <a:spLocks noGrp="1"/>
          </p:cNvSpPr>
          <p:nvPr>
            <p:ph type="sldNum"/>
          </p:nvPr>
        </p:nvSpPr>
        <p:spPr>
          <a:xfrm>
            <a:off x="7227000" y="6887160"/>
            <a:ext cx="2348280" cy="521280"/>
          </a:xfrm>
          <a:prstGeom prst="rect">
            <a:avLst/>
          </a:prstGeom>
        </p:spPr>
        <p:txBody>
          <a:bodyPr lIns="0" rIns="0" tIns="0" bIns="0">
            <a:noAutofit/>
          </a:bodyPr>
          <a:p>
            <a:pPr algn="r"/>
            <a:fld id="{BA81B157-8478-470A-A0B5-71BEED0BC1E2}"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image" Target="../media/image36.jpeg"/><Relationship Id="rId3" Type="http://schemas.openxmlformats.org/officeDocument/2006/relationships/hyperlink" Target="file:///E:/Celtic%20LECTURE/Videos/Welsh%20Folk%20Dancing%20at%20The%20National%20Eisteddfod,%20Swansea%202006.mp4" TargetMode="External"/><Relationship Id="rId4" Type="http://schemas.openxmlformats.org/officeDocument/2006/relationships/hyperlink" Target="file:///E:/Celtic%20LECTURE/Videos/Welsh%20traditional%20dance%20at%20International%20students%20dinner%20-%20Swansea%20Univ.mp4" TargetMode="External"/><Relationship Id="rId5" Type="http://schemas.openxmlformats.org/officeDocument/2006/relationships/slideLayout" Target="../slideLayouts/slideLayout3.xml"/>
</Relationships>
</file>

<file path=ppt/slides/_rels/slide11.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image" Target="../media/image38.jpeg"/><Relationship Id="rId3" Type="http://schemas.openxmlformats.org/officeDocument/2006/relationships/slideLayout" Target="../slideLayouts/slideLayout3.xml"/>
</Relationships>
</file>

<file path=ppt/slides/_rels/slide12.xml.rels><?xml version="1.0" encoding="UTF-8"?>
<Relationships xmlns="http://schemas.openxmlformats.org/package/2006/relationships"><Relationship Id="rId1" Type="http://schemas.openxmlformats.org/officeDocument/2006/relationships/image" Target="../media/image39.gif"/><Relationship Id="rId2" Type="http://schemas.openxmlformats.org/officeDocument/2006/relationships/slideLayout" Target="../slideLayouts/slideLayout3.xml"/>
</Relationships>
</file>

<file path=ppt/slides/_rels/slide13.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image" Target="../media/image41.jpeg"/><Relationship Id="rId3" Type="http://schemas.openxmlformats.org/officeDocument/2006/relationships/slideLayout" Target="../slideLayouts/slideLayout3.xml"/>
</Relationships>
</file>

<file path=ppt/slides/_rels/slide14.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image" Target="../media/image43.jpeg"/><Relationship Id="rId3" Type="http://schemas.openxmlformats.org/officeDocument/2006/relationships/slideLayout" Target="../slideLayouts/slideLayout3.xml"/>
</Relationships>
</file>

<file path=ppt/slides/_rels/slide15.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image" Target="../media/image45.jpeg"/><Relationship Id="rId3" Type="http://schemas.openxmlformats.org/officeDocument/2006/relationships/hyperlink" Target="file:///E:/Celtic%20LECTURE/mp3/Manx%20Song%20Set.mp3" TargetMode="External"/><Relationship Id="rId4" Type="http://schemas.openxmlformats.org/officeDocument/2006/relationships/slideLayout" Target="../slideLayouts/slideLayout3.xml"/>
</Relationships>
</file>

<file path=ppt/slides/_rels/slide16.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image" Target="../media/image47.jpeg"/><Relationship Id="rId3" Type="http://schemas.openxmlformats.org/officeDocument/2006/relationships/image" Target="../media/image48.jpeg"/><Relationship Id="rId4" Type="http://schemas.openxmlformats.org/officeDocument/2006/relationships/slideLayout" Target="../slideLayouts/slideLayout3.xml"/>
</Relationships>
</file>

<file path=ppt/slides/_rels/slide17.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image" Target="../media/image50.jpeg"/><Relationship Id="rId3" Type="http://schemas.openxmlformats.org/officeDocument/2006/relationships/hyperlink" Target="file:///E:/Celtic%20LECTURE/mp3/Brittany%20Ridee%20Set.mp3" TargetMode="External"/><Relationship Id="rId4" Type="http://schemas.openxmlformats.org/officeDocument/2006/relationships/hyperlink" Target="file:///E:/Celtic%20LECTURE/Videos/Rid&#233;e%206%20temps.mp4" TargetMode="External"/><Relationship Id="rId5" Type="http://schemas.openxmlformats.org/officeDocument/2006/relationships/slideLayout" Target="../slideLayouts/slideLayout3.xml"/>
</Relationships>
</file>

<file path=ppt/slides/_rels/slide18.xml.rels><?xml version="1.0" encoding="UTF-8"?>
<Relationships xmlns="http://schemas.openxmlformats.org/package/2006/relationships"><Relationship Id="rId1" Type="http://schemas.openxmlformats.org/officeDocument/2006/relationships/image" Target="../media/image51.gif"/><Relationship Id="rId2" Type="http://schemas.openxmlformats.org/officeDocument/2006/relationships/image" Target="../media/image52.jpeg"/><Relationship Id="rId3" Type="http://schemas.openxmlformats.org/officeDocument/2006/relationships/image" Target="../media/image53.jpeg"/><Relationship Id="rId4" Type="http://schemas.openxmlformats.org/officeDocument/2006/relationships/slideLayout" Target="../slideLayouts/slideLayout3.xml"/>
</Relationships>
</file>

<file path=ppt/slides/_rels/slide19.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image" Target="../media/image55.jpeg"/><Relationship Id="rId3" Type="http://schemas.openxmlformats.org/officeDocument/2006/relationships/slideLayout" Target="../slideLayouts/slideLayout3.xml"/>
</Relationships>
</file>

<file path=ppt/slides/_rels/slide2.xml.rels><?xml version="1.0" encoding="UTF-8"?>
<Relationships xmlns="http://schemas.openxmlformats.org/package/2006/relationships"><Relationship Id="rId1" Type="http://schemas.openxmlformats.org/officeDocument/2006/relationships/image" Target="../media/image6.gif"/><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14.jpeg"/><Relationship Id="rId10" Type="http://schemas.openxmlformats.org/officeDocument/2006/relationships/image" Target="../media/image15.jpeg"/><Relationship Id="rId11" Type="http://schemas.openxmlformats.org/officeDocument/2006/relationships/image" Target="../media/image16.jpeg"/><Relationship Id="rId12"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image" Target="../media/image57.jpeg"/><Relationship Id="rId3" Type="http://schemas.openxmlformats.org/officeDocument/2006/relationships/slideLayout" Target="../slideLayouts/slideLayout40.xml"/>
</Relationships>
</file>

<file path=ppt/slides/_rels/slide21.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image" Target="../media/image59.jpeg"/><Relationship Id="rId3" Type="http://schemas.openxmlformats.org/officeDocument/2006/relationships/hyperlink" Target="file:///E:/Celtic%20LECTURE/mp3/Cornwall%20Reel%20Set%20s%20Water%20-%20Window.mp3" TargetMode="External"/><Relationship Id="rId4" Type="http://schemas.openxmlformats.org/officeDocument/2006/relationships/slideLayout" Target="../slideLayouts/slideLayout3.xml"/>
</Relationships>
</file>

<file path=ppt/slides/_rels/slide22.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image" Target="../media/image61.jpeg"/><Relationship Id="rId3" Type="http://schemas.openxmlformats.org/officeDocument/2006/relationships/image" Target="../media/image62.jpeg"/><Relationship Id="rId4" Type="http://schemas.openxmlformats.org/officeDocument/2006/relationships/image" Target="../media/image63.gif"/><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image" Target="../media/image66.jpeg"/><Relationship Id="rId8" Type="http://schemas.openxmlformats.org/officeDocument/2006/relationships/image" Target="../media/image67.jpeg"/><Relationship Id="rId9" Type="http://schemas.openxmlformats.org/officeDocument/2006/relationships/image" Target="../media/image68.jpeg"/><Relationship Id="rId10" Type="http://schemas.openxmlformats.org/officeDocument/2006/relationships/image" Target="../media/image69.jpeg"/><Relationship Id="rId11" Type="http://schemas.openxmlformats.org/officeDocument/2006/relationships/slideLayout" Target="../slideLayouts/slideLayout3.xml"/>
</Relationships>
</file>

<file path=ppt/slides/_rels/slide23.xml.rels><?xml version="1.0" encoding="UTF-8"?>
<Relationships xmlns="http://schemas.openxmlformats.org/package/2006/relationships"><Relationship Id="rId1" Type="http://schemas.openxmlformats.org/officeDocument/2006/relationships/image" Target="../media/image70.gif"/><Relationship Id="rId2" Type="http://schemas.openxmlformats.org/officeDocument/2006/relationships/image" Target="../media/image71.png"/><Relationship Id="rId3" Type="http://schemas.openxmlformats.org/officeDocument/2006/relationships/image" Target="../media/image72.jpeg"/><Relationship Id="rId4" Type="http://schemas.openxmlformats.org/officeDocument/2006/relationships/slideLayout" Target="../slideLayouts/slideLayout3.xml"/>
</Relationships>
</file>

<file path=ppt/slides/_rels/slide24.xml.rels><?xml version="1.0" encoding="UTF-8"?>
<Relationships xmlns="http://schemas.openxmlformats.org/package/2006/relationships"><Relationship Id="rId1" Type="http://schemas.openxmlformats.org/officeDocument/2006/relationships/image" Target="../media/image73.jpeg"/><Relationship Id="rId2" Type="http://schemas.openxmlformats.org/officeDocument/2006/relationships/image" Target="../media/image74.jpeg"/><Relationship Id="rId3" Type="http://schemas.openxmlformats.org/officeDocument/2006/relationships/slideLayout" Target="../slideLayouts/slideLayout3.xml"/>
</Relationships>
</file>

<file path=ppt/slides/_rels/slide25.xml.rels><?xml version="1.0" encoding="UTF-8"?>
<Relationships xmlns="http://schemas.openxmlformats.org/package/2006/relationships"><Relationship Id="rId1" Type="http://schemas.openxmlformats.org/officeDocument/2006/relationships/image" Target="../media/image75.jpeg"/><Relationship Id="rId2" Type="http://schemas.openxmlformats.org/officeDocument/2006/relationships/image" Target="../media/image76.jpeg"/><Relationship Id="rId3" Type="http://schemas.openxmlformats.org/officeDocument/2006/relationships/image" Target="../media/image77.jpeg"/><Relationship Id="rId4" Type="http://schemas.openxmlformats.org/officeDocument/2006/relationships/hyperlink" Target="https://www.youtube.com/watch?v=RUMxN3Nu2y0" TargetMode="External"/><Relationship Id="rId5" Type="http://schemas.openxmlformats.org/officeDocument/2006/relationships/hyperlink" Target="file:///E:/Celtic%20LECTURE/Videos/Banda%20de%20Gaites%20de%20Llac&#237;n%20-%20Aires%20de%20Pontevedra%20(Direutu,%20directo,%20live).mp4" TargetMode="External"/><Relationship Id="rId6" Type="http://schemas.openxmlformats.org/officeDocument/2006/relationships/slideLayout" Target="../slideLayouts/slideLayout3.xml"/>
</Relationships>
</file>

<file path=ppt/slides/_rels/slide26.xml.rels><?xml version="1.0" encoding="UTF-8"?>
<Relationships xmlns="http://schemas.openxmlformats.org/package/2006/relationships"><Relationship Id="rId1" Type="http://schemas.openxmlformats.org/officeDocument/2006/relationships/image" Target="../media/image78.jpeg"/><Relationship Id="rId2" Type="http://schemas.openxmlformats.org/officeDocument/2006/relationships/image" Target="../media/image79.jpeg"/><Relationship Id="rId3" Type="http://schemas.openxmlformats.org/officeDocument/2006/relationships/slideLayout" Target="../slideLayouts/slideLayout3.xml"/>
</Relationships>
</file>

<file path=ppt/slides/_rels/slide27.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image" Target="../media/image81.jpeg"/><Relationship Id="rId3" Type="http://schemas.openxmlformats.org/officeDocument/2006/relationships/slideLayout" Target="../slideLayouts/slideLayout3.xml"/>
</Relationships>
</file>

<file path=ppt/slides/_rels/slide28.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image" Target="../media/image83.png"/><Relationship Id="rId3" Type="http://schemas.openxmlformats.org/officeDocument/2006/relationships/image" Target="../media/image84.jpeg"/><Relationship Id="rId4" Type="http://schemas.openxmlformats.org/officeDocument/2006/relationships/slideLayout" Target="../slideLayouts/slideLayout3.xml"/>
</Relationships>
</file>

<file path=ppt/slides/_rels/slide29.xml.rels><?xml version="1.0" encoding="UTF-8"?>
<Relationships xmlns="http://schemas.openxmlformats.org/package/2006/relationships"><Relationship Id="rId1" Type="http://schemas.openxmlformats.org/officeDocument/2006/relationships/image" Target="../media/image85.jpeg"/><Relationship Id="rId2" Type="http://schemas.openxmlformats.org/officeDocument/2006/relationships/image" Target="../media/image86.gif"/><Relationship Id="rId3"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image" Target="../media/image18.gif"/><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87.jpeg"/><Relationship Id="rId2" Type="http://schemas.openxmlformats.org/officeDocument/2006/relationships/image" Target="../media/image88.gif"/><Relationship Id="rId3"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3.xml"/>
</Relationships>
</file>

<file path=ppt/slides/_rels/slide5.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jpeg"/><Relationship Id="rId3" Type="http://schemas.openxmlformats.org/officeDocument/2006/relationships/slideLayout" Target="../slideLayouts/slideLayout3.xml"/>
</Relationships>
</file>

<file path=ppt/slides/_rels/slide6.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jpeg"/><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slideLayout" Target="../slideLayouts/slideLayout3.xml"/>
</Relationships>
</file>

<file path=ppt/slides/_rels/slide7.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slideLayout" Target="../slideLayouts/slideLayout3.xml"/>
</Relationships>
</file>

<file path=ppt/slides/_rels/slide8.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image" Target="../media/image32.jpeg"/><Relationship Id="rId3" Type="http://schemas.openxmlformats.org/officeDocument/2006/relationships/slideLayout" Target="../slideLayouts/slideLayout3.xml"/>
</Relationships>
</file>

<file path=ppt/slides/_rels/slide9.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image" Target="../media/image34.jpeg"/><Relationship Id="rId3" Type="http://schemas.openxmlformats.org/officeDocument/2006/relationships/slideLayout" Target="../slideLayouts/slideLayout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TextShape 1"/>
          <p:cNvSpPr txBox="1"/>
          <p:nvPr/>
        </p:nvSpPr>
        <p:spPr>
          <a:xfrm>
            <a:off x="822960" y="4846320"/>
            <a:ext cx="8870040" cy="734400"/>
          </a:xfrm>
          <a:prstGeom prst="rect">
            <a:avLst/>
          </a:prstGeom>
          <a:noFill/>
          <a:ln>
            <a:noFill/>
          </a:ln>
        </p:spPr>
        <p:txBody>
          <a:bodyPr lIns="0" rIns="0" tIns="0" bIns="0">
            <a:normAutofit fontScale="94000"/>
          </a:bodyPr>
          <a:p>
            <a:pPr marL="432000" indent="-324000" algn="ctr">
              <a:spcAft>
                <a:spcPts val="791"/>
              </a:spcAft>
            </a:pPr>
            <a:r>
              <a:rPr b="1" lang="en-US" sz="6000" spc="-1" strike="noStrike">
                <a:solidFill>
                  <a:srgbClr val="000000"/>
                </a:solidFill>
                <a:latin typeface="Calibri"/>
              </a:rPr>
              <a:t>Music – Myths - Mayhem</a:t>
            </a:r>
            <a:endParaRPr b="0" lang="en-US" sz="6000" spc="-1" strike="noStrike">
              <a:solidFill>
                <a:srgbClr val="000000"/>
              </a:solidFill>
              <a:latin typeface="Calibri"/>
            </a:endParaRPr>
          </a:p>
        </p:txBody>
      </p:sp>
      <p:sp>
        <p:nvSpPr>
          <p:cNvPr id="169" name="TextShape 2"/>
          <p:cNvSpPr txBox="1"/>
          <p:nvPr/>
        </p:nvSpPr>
        <p:spPr>
          <a:xfrm>
            <a:off x="1920240" y="1645920"/>
            <a:ext cx="6492240" cy="1588320"/>
          </a:xfrm>
          <a:prstGeom prst="rect">
            <a:avLst/>
          </a:prstGeom>
          <a:noFill/>
          <a:ln w="54720">
            <a:noFill/>
          </a:ln>
        </p:spPr>
        <p:txBody>
          <a:bodyPr lIns="90000" rIns="90000" tIns="45000" bIns="45000">
            <a:spAutoFit/>
          </a:bodyPr>
          <a:p>
            <a:r>
              <a:rPr b="1" lang="en-US" sz="10560" spc="-1" strike="noStrike">
                <a:latin typeface="Arial"/>
              </a:rPr>
              <a:t>The Celts</a:t>
            </a:r>
            <a:endParaRPr b="0" lang="en-US" sz="10560" spc="-1" strike="noStrike">
              <a:latin typeface="Arial"/>
            </a:endParaRPr>
          </a:p>
        </p:txBody>
      </p:sp>
      <p:pic>
        <p:nvPicPr>
          <p:cNvPr id="170" name="" descr=""/>
          <p:cNvPicPr/>
          <p:nvPr/>
        </p:nvPicPr>
        <p:blipFill>
          <a:blip r:embed="rId1"/>
          <a:stretch/>
        </p:blipFill>
        <p:spPr>
          <a:xfrm>
            <a:off x="8377200" y="19440"/>
            <a:ext cx="1681200" cy="1169280"/>
          </a:xfrm>
          <a:prstGeom prst="rect">
            <a:avLst/>
          </a:prstGeom>
          <a:ln w="54720">
            <a:noFill/>
          </a:ln>
        </p:spPr>
      </p:pic>
    </p:spTree>
  </p:cSld>
  <mc:AlternateContent>
    <mc:Choice Requires="p14">
      <p:transition spd="slow" p14:dur="2000">
        <p14:ripple/>
      </p:transition>
    </mc:Choice>
    <mc:Fallback>
      <p:transition spd="slow">
        <p:fade/>
      </p:transition>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TextShape 1"/>
          <p:cNvSpPr txBox="1"/>
          <p:nvPr/>
        </p:nvSpPr>
        <p:spPr>
          <a:xfrm>
            <a:off x="548640" y="370800"/>
            <a:ext cx="4754880" cy="817920"/>
          </a:xfrm>
          <a:prstGeom prst="rect">
            <a:avLst/>
          </a:prstGeom>
          <a:noFill/>
          <a:ln w="54720">
            <a:noFill/>
          </a:ln>
        </p:spPr>
        <p:txBody>
          <a:bodyPr lIns="90000" rIns="90000" tIns="45000" bIns="45000">
            <a:spAutoFit/>
          </a:bodyPr>
          <a:p>
            <a:r>
              <a:rPr b="1" lang="en-US" sz="4800" spc="-1" strike="noStrike">
                <a:latin typeface="Arial"/>
              </a:rPr>
              <a:t>Music of Wales</a:t>
            </a:r>
            <a:endParaRPr b="0" lang="en-US" sz="4800" spc="-1" strike="noStrike">
              <a:latin typeface="Arial"/>
            </a:endParaRPr>
          </a:p>
        </p:txBody>
      </p:sp>
      <p:pic>
        <p:nvPicPr>
          <p:cNvPr id="235" name="" descr=""/>
          <p:cNvPicPr/>
          <p:nvPr/>
        </p:nvPicPr>
        <p:blipFill>
          <a:blip r:embed="rId1"/>
          <a:stretch/>
        </p:blipFill>
        <p:spPr>
          <a:xfrm>
            <a:off x="2011680" y="1699560"/>
            <a:ext cx="5957640" cy="3975480"/>
          </a:xfrm>
          <a:prstGeom prst="rect">
            <a:avLst/>
          </a:prstGeom>
          <a:ln w="54720">
            <a:noFill/>
          </a:ln>
        </p:spPr>
      </p:pic>
      <p:sp>
        <p:nvSpPr>
          <p:cNvPr id="236" name="TextShape 2"/>
          <p:cNvSpPr txBox="1"/>
          <p:nvPr/>
        </p:nvSpPr>
        <p:spPr>
          <a:xfrm>
            <a:off x="457200" y="1097280"/>
            <a:ext cx="9326880" cy="602280"/>
          </a:xfrm>
          <a:prstGeom prst="rect">
            <a:avLst/>
          </a:prstGeom>
          <a:noFill/>
          <a:ln w="54720">
            <a:noFill/>
          </a:ln>
        </p:spPr>
        <p:txBody>
          <a:bodyPr lIns="90000" rIns="90000" tIns="45000" bIns="45000">
            <a:spAutoFit/>
          </a:bodyPr>
          <a:p>
            <a:pPr algn="ctr"/>
            <a:r>
              <a:rPr b="0" lang="en-US" sz="1800" spc="-1" strike="noStrike">
                <a:latin typeface="Arial"/>
              </a:rPr>
              <a:t>Triple harp </a:t>
            </a:r>
            <a:r>
              <a:rPr b="0" lang="en-US" sz="1800" spc="-1" strike="noStrike">
                <a:latin typeface="Arial"/>
                <a:ea typeface="Arial"/>
              </a:rPr>
              <a:t>●</a:t>
            </a:r>
            <a:r>
              <a:rPr b="0" lang="en-US" sz="1800" spc="-1" strike="noStrike">
                <a:latin typeface="Arial"/>
              </a:rPr>
              <a:t> Male Choral Works </a:t>
            </a:r>
            <a:r>
              <a:rPr b="0" lang="en-US" sz="1800" spc="-1" strike="noStrike">
                <a:latin typeface="Arial"/>
                <a:ea typeface="Arial"/>
              </a:rPr>
              <a:t>●</a:t>
            </a:r>
            <a:r>
              <a:rPr b="0" lang="en-US" sz="1800" spc="-1" strike="noStrike">
                <a:latin typeface="Arial"/>
              </a:rPr>
              <a:t>  Methodist hymnal </a:t>
            </a:r>
            <a:endParaRPr b="0" lang="en-US" sz="1800" spc="-1" strike="noStrike">
              <a:latin typeface="Arial"/>
            </a:endParaRPr>
          </a:p>
          <a:p>
            <a:pPr algn="ctr"/>
            <a:r>
              <a:rPr b="0" lang="en-US" sz="1800" spc="-1" strike="noStrike">
                <a:latin typeface="Arial"/>
              </a:rPr>
              <a:t>Only Unbroken Tradition of the Harp  </a:t>
            </a:r>
            <a:r>
              <a:rPr b="0" lang="en-US" sz="1800" spc="-1" strike="noStrike">
                <a:latin typeface="Arial"/>
                <a:ea typeface="Arial"/>
              </a:rPr>
              <a:t>●</a:t>
            </a:r>
            <a:r>
              <a:rPr b="0" lang="en-US" sz="1800" spc="-1" strike="noStrike">
                <a:latin typeface="Arial"/>
              </a:rPr>
              <a:t> Lullabyes</a:t>
            </a:r>
            <a:endParaRPr b="0" lang="en-US" sz="1800" spc="-1" strike="noStrike">
              <a:latin typeface="Arial"/>
            </a:endParaRPr>
          </a:p>
        </p:txBody>
      </p:sp>
      <p:pic>
        <p:nvPicPr>
          <p:cNvPr id="237" name="" descr=""/>
          <p:cNvPicPr/>
          <p:nvPr/>
        </p:nvPicPr>
        <p:blipFill>
          <a:blip r:embed="rId2"/>
          <a:stretch/>
        </p:blipFill>
        <p:spPr>
          <a:xfrm>
            <a:off x="8370360" y="0"/>
            <a:ext cx="1709640" cy="1188720"/>
          </a:xfrm>
          <a:prstGeom prst="rect">
            <a:avLst/>
          </a:prstGeom>
          <a:ln w="54720">
            <a:noFill/>
          </a:ln>
        </p:spPr>
      </p:pic>
      <p:sp>
        <p:nvSpPr>
          <p:cNvPr id="238" name="TextShape 3"/>
          <p:cNvSpPr txBox="1"/>
          <p:nvPr/>
        </p:nvSpPr>
        <p:spPr>
          <a:xfrm>
            <a:off x="731520" y="6247800"/>
            <a:ext cx="9235440" cy="427320"/>
          </a:xfrm>
          <a:prstGeom prst="rect">
            <a:avLst/>
          </a:prstGeom>
          <a:noFill/>
          <a:ln w="54720">
            <a:noFill/>
          </a:ln>
        </p:spPr>
        <p:txBody>
          <a:bodyPr lIns="90000" rIns="90000" tIns="45000" bIns="45000">
            <a:spAutoFit/>
          </a:bodyPr>
          <a:p>
            <a:r>
              <a:rPr b="0" lang="en-US" sz="1800" spc="-1" strike="noStrike">
                <a:latin typeface="Arial"/>
                <a:hlinkClick r:id="rId3"/>
              </a:rPr>
              <a:t>E:\Celtic LECTURE\Videos\Welsh Folk Dancing at The National Eisteddfod, Swansea 2006.mp4</a:t>
            </a:r>
            <a:endParaRPr b="0" lang="en-US" sz="1800" spc="-1" strike="noStrike">
              <a:latin typeface="Arial"/>
            </a:endParaRPr>
          </a:p>
        </p:txBody>
      </p:sp>
      <p:sp>
        <p:nvSpPr>
          <p:cNvPr id="239" name="TextShape 4"/>
          <p:cNvSpPr txBox="1"/>
          <p:nvPr/>
        </p:nvSpPr>
        <p:spPr>
          <a:xfrm>
            <a:off x="640080" y="5760720"/>
            <a:ext cx="9692640" cy="427320"/>
          </a:xfrm>
          <a:prstGeom prst="rect">
            <a:avLst/>
          </a:prstGeom>
          <a:noFill/>
          <a:ln w="54720">
            <a:noFill/>
          </a:ln>
        </p:spPr>
        <p:txBody>
          <a:bodyPr lIns="90000" rIns="90000" tIns="45000" bIns="45000">
            <a:spAutoFit/>
          </a:bodyPr>
          <a:p>
            <a:r>
              <a:rPr b="0" lang="en-US" sz="1600" spc="-1" strike="noStrike">
                <a:latin typeface="Arial"/>
                <a:hlinkClick r:id="rId4"/>
              </a:rPr>
              <a:t>E:\Celtic LECTURE\Videos\Welsh traditional dance at International students dinner - Swansea Univ.mp4</a:t>
            </a:r>
            <a:endParaRPr b="0" lang="en-US" sz="1600" spc="-1" strike="noStrike">
              <a:latin typeface="Arial"/>
            </a:endParaRPr>
          </a:p>
        </p:txBody>
      </p:sp>
    </p:spTree>
  </p:cSld>
  <mc:AlternateContent>
    <mc:Choice Requires="p14">
      <p:transition spd="slow" p14:dur="2000">
        <p14:ripple/>
      </p:transition>
    </mc:Choice>
    <mc:Fallback>
      <p:transition spd="slow">
        <p:fade/>
      </p:transition>
    </mc:Fallback>
  </mc:AlternateContent>
  <p:timing>
    <p:tnLst>
      <p:par>
        <p:cTn id="213" dur="indefinite" restart="never" nodeType="tmRoot">
          <p:childTnLst>
            <p:seq>
              <p:cTn id="214" dur="indefinite" nodeType="mainSeq">
                <p:childTnLst>
                  <p:par>
                    <p:cTn id="215" fill="hold">
                      <p:stCondLst>
                        <p:cond delay="0"/>
                      </p:stCondLst>
                      <p:childTnLst>
                        <p:par>
                          <p:cTn id="216" fill="hold">
                            <p:stCondLst>
                              <p:cond delay="0"/>
                            </p:stCondLst>
                            <p:childTnLst>
                              <p:par>
                                <p:cTn id="217" nodeType="afterEffect" fill="hold" presetClass="entr" presetID="53">
                                  <p:stCondLst>
                                    <p:cond delay="0"/>
                                  </p:stCondLst>
                                  <p:childTnLst>
                                    <p:set>
                                      <p:cBhvr>
                                        <p:cTn id="218" dur="6" fill="hold">
                                          <p:stCondLst>
                                            <p:cond delay="0"/>
                                          </p:stCondLst>
                                        </p:cTn>
                                        <p:tgtEl>
                                          <p:spTgt spid="236"/>
                                        </p:tgtEl>
                                        <p:attrNameLst>
                                          <p:attrName>style.visibility</p:attrName>
                                        </p:attrNameLst>
                                      </p:cBhvr>
                                      <p:to>
                                        <p:strVal val="visible"/>
                                      </p:to>
                                    </p:set>
                                    <p:anim calcmode="lin" valueType="num">
                                      <p:cBhvr additive="repl">
                                        <p:cTn id="219" dur="3000" fill="hold"/>
                                        <p:tgtEl>
                                          <p:spTgt spid="236"/>
                                        </p:tgtEl>
                                        <p:attrNameLst>
                                          <p:attrName>ppt_w</p:attrName>
                                        </p:attrNameLst>
                                      </p:cBhvr>
                                      <p:tavLst>
                                        <p:tav tm="0">
                                          <p:val>
                                            <p:strVal val="0"/>
                                          </p:val>
                                        </p:tav>
                                        <p:tav tm="100000">
                                          <p:val>
                                            <p:strVal val="#ppt_w"/>
                                          </p:val>
                                        </p:tav>
                                      </p:tavLst>
                                    </p:anim>
                                    <p:anim calcmode="lin" valueType="num">
                                      <p:cBhvr additive="repl">
                                        <p:cTn id="220" dur="3000" fill="hold"/>
                                        <p:tgtEl>
                                          <p:spTgt spid="236"/>
                                        </p:tgtEl>
                                        <p:attrNameLst>
                                          <p:attrName>ppt_h</p:attrName>
                                        </p:attrNameLst>
                                      </p:cBhvr>
                                      <p:tavLst>
                                        <p:tav tm="0">
                                          <p:val>
                                            <p:strVal val="0"/>
                                          </p:val>
                                        </p:tav>
                                        <p:tav tm="100000">
                                          <p:val>
                                            <p:strVal val="#ppt_h"/>
                                          </p:val>
                                        </p:tav>
                                      </p:tavLst>
                                    </p:anim>
                                    <p:animEffect filter="fade" transition="in">
                                      <p:cBhvr additive="repl">
                                        <p:cTn id="221" dur="3000"/>
                                        <p:tgtEl>
                                          <p:spTgt spid="23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TextShape 1"/>
          <p:cNvSpPr txBox="1"/>
          <p:nvPr/>
        </p:nvSpPr>
        <p:spPr>
          <a:xfrm>
            <a:off x="-91440" y="274320"/>
            <a:ext cx="8870040" cy="731520"/>
          </a:xfrm>
          <a:prstGeom prst="rect">
            <a:avLst/>
          </a:prstGeom>
          <a:noFill/>
          <a:ln>
            <a:noFill/>
          </a:ln>
        </p:spPr>
        <p:txBody>
          <a:bodyPr lIns="0" rIns="0" tIns="0" bIns="0">
            <a:normAutofit/>
          </a:bodyPr>
          <a:p>
            <a:pPr marL="432000" indent="-324000">
              <a:spcAft>
                <a:spcPts val="791"/>
              </a:spcAft>
            </a:pPr>
            <a:r>
              <a:rPr b="1" lang="en-US" sz="3600" spc="-1" strike="noStrike">
                <a:solidFill>
                  <a:srgbClr val="000000"/>
                </a:solidFill>
                <a:latin typeface="Calibri"/>
              </a:rPr>
              <a:t>The Modern Celts are Created</a:t>
            </a:r>
            <a:endParaRPr b="0" lang="en-US" sz="3600" spc="-1" strike="noStrike">
              <a:solidFill>
                <a:srgbClr val="000000"/>
              </a:solidFill>
              <a:latin typeface="Calibri"/>
            </a:endParaRPr>
          </a:p>
          <a:p>
            <a:pPr marL="432000" indent="-324000">
              <a:spcAft>
                <a:spcPts val="791"/>
              </a:spcAft>
            </a:pPr>
            <a:r>
              <a:rPr b="0" lang="en-US" sz="1800" spc="-1" strike="noStrike">
                <a:solidFill>
                  <a:srgbClr val="000000"/>
                </a:solidFill>
                <a:latin typeface="Calibri"/>
              </a:rPr>
              <a:t> </a:t>
            </a:r>
            <a:endParaRPr b="0" lang="en-US" sz="1800" spc="-1" strike="noStrike">
              <a:solidFill>
                <a:srgbClr val="000000"/>
              </a:solidFill>
              <a:latin typeface="Calibri"/>
            </a:endParaRPr>
          </a:p>
        </p:txBody>
      </p:sp>
      <p:pic>
        <p:nvPicPr>
          <p:cNvPr id="241" name="" descr=""/>
          <p:cNvPicPr/>
          <p:nvPr/>
        </p:nvPicPr>
        <p:blipFill>
          <a:blip r:embed="rId1"/>
          <a:stretch/>
        </p:blipFill>
        <p:spPr>
          <a:xfrm>
            <a:off x="281880" y="1376280"/>
            <a:ext cx="3375720" cy="5207400"/>
          </a:xfrm>
          <a:prstGeom prst="rect">
            <a:avLst/>
          </a:prstGeom>
          <a:ln w="54720">
            <a:noFill/>
          </a:ln>
        </p:spPr>
      </p:pic>
      <p:sp>
        <p:nvSpPr>
          <p:cNvPr id="242" name="TextShape 2"/>
          <p:cNvSpPr txBox="1"/>
          <p:nvPr/>
        </p:nvSpPr>
        <p:spPr>
          <a:xfrm>
            <a:off x="3749040" y="839160"/>
            <a:ext cx="4389120" cy="715320"/>
          </a:xfrm>
          <a:prstGeom prst="rect">
            <a:avLst/>
          </a:prstGeom>
          <a:noFill/>
          <a:ln w="54720">
            <a:noFill/>
          </a:ln>
        </p:spPr>
        <p:txBody>
          <a:bodyPr lIns="90000" rIns="90000" tIns="45000" bIns="45000">
            <a:spAutoFit/>
          </a:bodyPr>
          <a:p>
            <a:r>
              <a:rPr b="1" lang="en-US" sz="2600" spc="-1" strike="noStrike">
                <a:latin typeface="Arial"/>
              </a:rPr>
              <a:t>1707 Treaty of Union</a:t>
            </a:r>
            <a:r>
              <a:rPr b="0" lang="en-US" sz="2600" spc="-1" strike="noStrike">
                <a:latin typeface="Arial"/>
              </a:rPr>
              <a:t> </a:t>
            </a:r>
            <a:r>
              <a:rPr b="0" lang="en-US" sz="1800" spc="-1" strike="noStrike">
                <a:latin typeface="Arial"/>
              </a:rPr>
              <a:t>`</a:t>
            </a:r>
            <a:endParaRPr b="0" lang="en-US" sz="1800" spc="-1" strike="noStrike">
              <a:latin typeface="Arial"/>
            </a:endParaRPr>
          </a:p>
          <a:p>
            <a:r>
              <a:rPr b="0" lang="en-US" sz="1800" spc="-1" strike="noStrike">
                <a:latin typeface="Arial"/>
              </a:rPr>
              <a:t>England and Scotland become “</a:t>
            </a:r>
            <a:r>
              <a:rPr b="0" lang="en-US" sz="1800" spc="-1" strike="noStrike">
                <a:latin typeface="Arial"/>
              </a:rPr>
              <a:t>Britain</a:t>
            </a:r>
            <a:r>
              <a:rPr b="0" lang="en-US" sz="1800" spc="-1" strike="noStrike">
                <a:latin typeface="Arial"/>
              </a:rPr>
              <a:t>”</a:t>
            </a:r>
            <a:r>
              <a:rPr b="0" lang="en-US" sz="1800" spc="-1" strike="noStrike">
                <a:latin typeface="Arial"/>
              </a:rPr>
              <a:t>	</a:t>
            </a:r>
            <a:endParaRPr b="0" lang="en-US" sz="1800" spc="-1" strike="noStrike">
              <a:latin typeface="Arial"/>
            </a:endParaRPr>
          </a:p>
        </p:txBody>
      </p:sp>
      <p:sp>
        <p:nvSpPr>
          <p:cNvPr id="243" name="TextShape 3"/>
          <p:cNvSpPr txBox="1"/>
          <p:nvPr/>
        </p:nvSpPr>
        <p:spPr>
          <a:xfrm>
            <a:off x="3749040" y="1828800"/>
            <a:ext cx="6239520" cy="548640"/>
          </a:xfrm>
          <a:prstGeom prst="rect">
            <a:avLst/>
          </a:prstGeom>
          <a:noFill/>
          <a:ln w="54720">
            <a:noFill/>
          </a:ln>
        </p:spPr>
        <p:txBody>
          <a:bodyPr lIns="90000" rIns="90000" tIns="45000" bIns="45000">
            <a:spAutoFit/>
          </a:bodyPr>
          <a:p>
            <a:r>
              <a:rPr b="1" lang="en-US" sz="2600" spc="-1" strike="noStrike">
                <a:latin typeface="Arial"/>
              </a:rPr>
              <a:t>1707</a:t>
            </a:r>
            <a:r>
              <a:rPr b="1" lang="en-US" sz="2200" spc="-1" strike="noStrike">
                <a:latin typeface="Arial"/>
              </a:rPr>
              <a:t> </a:t>
            </a:r>
            <a:r>
              <a:rPr b="0" lang="en-US" sz="2200" spc="-1" strike="noStrike">
                <a:latin typeface="Arial"/>
              </a:rPr>
              <a:t>Lhuyd publishes </a:t>
            </a:r>
            <a:r>
              <a:rPr b="1" i="1" lang="en-US" sz="2200" spc="-1" strike="noStrike">
                <a:latin typeface="Arial"/>
              </a:rPr>
              <a:t>Archeologia Britania</a:t>
            </a:r>
            <a:endParaRPr b="0" lang="en-US" sz="2200" spc="-1" strike="noStrike">
              <a:latin typeface="Arial"/>
            </a:endParaRPr>
          </a:p>
        </p:txBody>
      </p:sp>
      <p:pic>
        <p:nvPicPr>
          <p:cNvPr id="244" name="" descr=""/>
          <p:cNvPicPr/>
          <p:nvPr/>
        </p:nvPicPr>
        <p:blipFill>
          <a:blip r:embed="rId2"/>
          <a:stretch/>
        </p:blipFill>
        <p:spPr>
          <a:xfrm>
            <a:off x="8412480" y="35640"/>
            <a:ext cx="1667520" cy="1159200"/>
          </a:xfrm>
          <a:prstGeom prst="rect">
            <a:avLst/>
          </a:prstGeom>
          <a:ln w="54720">
            <a:noFill/>
          </a:ln>
        </p:spPr>
      </p:pic>
      <p:sp>
        <p:nvSpPr>
          <p:cNvPr id="245" name="TextShape 4"/>
          <p:cNvSpPr txBox="1"/>
          <p:nvPr/>
        </p:nvSpPr>
        <p:spPr>
          <a:xfrm>
            <a:off x="3931920" y="2580480"/>
            <a:ext cx="6035040" cy="2723040"/>
          </a:xfrm>
          <a:prstGeom prst="rect">
            <a:avLst/>
          </a:prstGeom>
          <a:noFill/>
          <a:ln w="54720">
            <a:noFill/>
          </a:ln>
        </p:spPr>
        <p:txBody>
          <a:bodyPr lIns="90000" rIns="90000" tIns="45000" bIns="45000">
            <a:spAutoFit/>
          </a:bodyPr>
          <a:p>
            <a:r>
              <a:rPr b="0" lang="en-US" sz="1800" spc="-1" strike="noStrike">
                <a:latin typeface="Arial"/>
              </a:rPr>
              <a:t>Lhuyd's</a:t>
            </a:r>
            <a:r>
              <a:rPr b="0" lang="en-US" sz="1800" spc="-1" strike="noStrike">
                <a:latin typeface="Arial"/>
              </a:rPr>
              <a:t> scholarship feeds a hunger for cultural identify and succor from the ravages of the </a:t>
            </a:r>
            <a:r>
              <a:rPr b="0" lang="en-US" sz="1800" spc="-1" strike="noStrike">
                <a:latin typeface="Arial"/>
              </a:rPr>
              <a:t>Industrial</a:t>
            </a:r>
            <a:r>
              <a:rPr b="0" lang="en-US" sz="1800" spc="-1" strike="noStrike">
                <a:latin typeface="Arial"/>
              </a:rPr>
              <a:t> Revolution.</a:t>
            </a:r>
            <a:endParaRPr b="0" lang="en-US" sz="1800" spc="-1" strike="noStrike">
              <a:latin typeface="Arial"/>
            </a:endParaRPr>
          </a:p>
          <a:p>
            <a:endParaRPr b="0" lang="en-US" sz="1800" spc="-1" strike="noStrike">
              <a:latin typeface="Arial"/>
            </a:endParaRPr>
          </a:p>
          <a:p>
            <a:r>
              <a:rPr b="0" lang="en-US" sz="1800" spc="-1" strike="noStrike">
                <a:latin typeface="Arial"/>
              </a:rPr>
              <a:t>“</a:t>
            </a:r>
            <a:r>
              <a:rPr b="0" lang="en-US" sz="1800" spc="-1" strike="noStrike">
                <a:latin typeface="Arial"/>
              </a:rPr>
              <a:t>Celticism” comforts and dignifies those suffering in </a:t>
            </a:r>
            <a:r>
              <a:rPr b="0" lang="en-US" sz="1800" spc="-1" strike="noStrike">
                <a:latin typeface="Arial"/>
              </a:rPr>
              <a:t>Britain</a:t>
            </a:r>
            <a:r>
              <a:rPr b="0" lang="en-US" sz="1800" spc="-1" strike="noStrike">
                <a:latin typeface="Arial"/>
              </a:rPr>
              <a:t> and Ireland while providing meaning for the </a:t>
            </a:r>
            <a:r>
              <a:rPr b="0" lang="en-US" sz="1800" spc="-1" strike="noStrike">
                <a:latin typeface="Arial"/>
              </a:rPr>
              <a:t>diaspora</a:t>
            </a:r>
            <a:endParaRPr b="0" lang="en-US" sz="1800" spc="-1" strike="noStrike">
              <a:latin typeface="Arial"/>
            </a:endParaRPr>
          </a:p>
          <a:p>
            <a:endParaRPr b="0" lang="en-US" sz="1800" spc="-1" strike="noStrike">
              <a:latin typeface="Arial"/>
            </a:endParaRPr>
          </a:p>
          <a:p>
            <a:r>
              <a:rPr b="0" lang="en-US" sz="1800" spc="-1" strike="noStrike">
                <a:latin typeface="Arial"/>
              </a:rPr>
              <a:t>“</a:t>
            </a:r>
            <a:r>
              <a:rPr b="0" lang="en-US" sz="1800" spc="-1" strike="noStrike">
                <a:latin typeface="Arial"/>
              </a:rPr>
              <a:t>Celticism” is also a response to the perceived threats of Catholic France and Highland Jacobites</a:t>
            </a:r>
            <a:endParaRPr b="0" lang="en-US" sz="1800" spc="-1" strike="noStrike">
              <a:latin typeface="Arial"/>
            </a:endParaRPr>
          </a:p>
        </p:txBody>
      </p:sp>
      <p:sp>
        <p:nvSpPr>
          <p:cNvPr id="246" name="TextShape 5"/>
          <p:cNvSpPr txBox="1"/>
          <p:nvPr/>
        </p:nvSpPr>
        <p:spPr>
          <a:xfrm>
            <a:off x="3840480" y="5394960"/>
            <a:ext cx="5852160" cy="2022480"/>
          </a:xfrm>
          <a:prstGeom prst="rect">
            <a:avLst/>
          </a:prstGeom>
          <a:noFill/>
          <a:ln w="54720">
            <a:noFill/>
          </a:ln>
        </p:spPr>
        <p:txBody>
          <a:bodyPr lIns="90000" rIns="90000" tIns="45000" bIns="45000">
            <a:spAutoFit/>
          </a:bodyPr>
          <a:p>
            <a:r>
              <a:rPr b="1" lang="en-US" sz="2800" spc="-1" strike="noStrike">
                <a:latin typeface="Arial"/>
              </a:rPr>
              <a:t>2001</a:t>
            </a:r>
            <a:r>
              <a:rPr b="0" lang="en-US" sz="1800" spc="-1" strike="noStrike">
                <a:latin typeface="Arial"/>
              </a:rPr>
              <a:t> </a:t>
            </a:r>
            <a:endParaRPr b="0" lang="en-US" sz="1800" spc="-1" strike="noStrike">
              <a:latin typeface="Arial"/>
            </a:endParaRPr>
          </a:p>
          <a:p>
            <a:r>
              <a:rPr b="0" lang="en-US" sz="1800" spc="-1" strike="noStrike">
                <a:latin typeface="Arial"/>
              </a:rPr>
              <a:t>The bronze bust of Lhuyd was unveiled by Dafydd Wigley, the former leader of Plaid Cymru, outside the University of Wales's Centre for Advanced Welsh and Celtic Studies in Aberystwyth, adjacent to the National Library of Wales.</a:t>
            </a:r>
            <a:endParaRPr b="0" lang="en-US" sz="1800" spc="-1" strike="noStrike">
              <a:latin typeface="Arial"/>
            </a:endParaRPr>
          </a:p>
          <a:p>
            <a:r>
              <a:rPr b="0" lang="en-US" sz="1800" spc="-1" strike="noStrike">
                <a:latin typeface="Arial"/>
              </a:rPr>
              <a:t>                                                                        </a:t>
            </a:r>
            <a:r>
              <a:rPr b="1" i="1" lang="en-US" sz="1200" spc="-1" strike="noStrike">
                <a:latin typeface="Arial"/>
              </a:rPr>
              <a:t>Wikipedia</a:t>
            </a:r>
            <a:endParaRPr b="0" lang="en-US" sz="1200" spc="-1" strike="noStrike">
              <a:latin typeface="Arial"/>
            </a:endParaRPr>
          </a:p>
        </p:txBody>
      </p:sp>
    </p:spTree>
  </p:cSld>
  <mc:AlternateContent>
    <mc:Choice Requires="p14">
      <p:transition spd="slow" p14:dur="2000">
        <p14:ripple/>
      </p:transition>
    </mc:Choice>
    <mc:Fallback>
      <p:transition spd="slow">
        <p:fade/>
      </p:transition>
    </mc:Fallback>
  </mc:AlternateContent>
  <p:timing>
    <p:tnLst>
      <p:par>
        <p:cTn id="222" dur="indefinite" restart="never" nodeType="tmRoot">
          <p:childTnLst>
            <p:seq>
              <p:cTn id="223" dur="indefinite" nodeType="mainSeq">
                <p:childTnLst>
                  <p:par>
                    <p:cTn id="224" fill="hold">
                      <p:stCondLst>
                        <p:cond delay="0"/>
                      </p:stCondLst>
                      <p:childTnLst>
                        <p:par>
                          <p:cTn id="225" fill="hold">
                            <p:stCondLst>
                              <p:cond delay="0"/>
                            </p:stCondLst>
                            <p:childTnLst>
                              <p:par>
                                <p:cTn id="226" nodeType="afterEffect" fill="hold" presetClass="entr" presetID="53">
                                  <p:stCondLst>
                                    <p:cond delay="0"/>
                                  </p:stCondLst>
                                  <p:childTnLst>
                                    <p:set>
                                      <p:cBhvr>
                                        <p:cTn id="227" dur="6" fill="hold">
                                          <p:stCondLst>
                                            <p:cond delay="0"/>
                                          </p:stCondLst>
                                        </p:cTn>
                                        <p:tgtEl>
                                          <p:spTgt spid="242"/>
                                        </p:tgtEl>
                                        <p:attrNameLst>
                                          <p:attrName>style.visibility</p:attrName>
                                        </p:attrNameLst>
                                      </p:cBhvr>
                                      <p:to>
                                        <p:strVal val="visible"/>
                                      </p:to>
                                    </p:set>
                                    <p:anim calcmode="lin" valueType="num">
                                      <p:cBhvr additive="repl">
                                        <p:cTn id="228" dur="3000" fill="hold"/>
                                        <p:tgtEl>
                                          <p:spTgt spid="242"/>
                                        </p:tgtEl>
                                        <p:attrNameLst>
                                          <p:attrName>ppt_w</p:attrName>
                                        </p:attrNameLst>
                                      </p:cBhvr>
                                      <p:tavLst>
                                        <p:tav tm="0">
                                          <p:val>
                                            <p:strVal val="0"/>
                                          </p:val>
                                        </p:tav>
                                        <p:tav tm="100000">
                                          <p:val>
                                            <p:strVal val="#ppt_w"/>
                                          </p:val>
                                        </p:tav>
                                      </p:tavLst>
                                    </p:anim>
                                    <p:anim calcmode="lin" valueType="num">
                                      <p:cBhvr additive="repl">
                                        <p:cTn id="229" dur="3000" fill="hold"/>
                                        <p:tgtEl>
                                          <p:spTgt spid="242"/>
                                        </p:tgtEl>
                                        <p:attrNameLst>
                                          <p:attrName>ppt_h</p:attrName>
                                        </p:attrNameLst>
                                      </p:cBhvr>
                                      <p:tavLst>
                                        <p:tav tm="0">
                                          <p:val>
                                            <p:strVal val="0"/>
                                          </p:val>
                                        </p:tav>
                                        <p:tav tm="100000">
                                          <p:val>
                                            <p:strVal val="#ppt_h"/>
                                          </p:val>
                                        </p:tav>
                                      </p:tavLst>
                                    </p:anim>
                                    <p:animEffect filter="fade" transition="in">
                                      <p:cBhvr additive="repl">
                                        <p:cTn id="230" dur="3000"/>
                                        <p:tgtEl>
                                          <p:spTgt spid="242"/>
                                        </p:tgtEl>
                                      </p:cBhvr>
                                    </p:animEffect>
                                  </p:childTnLst>
                                </p:cTn>
                              </p:par>
                            </p:childTnLst>
                          </p:cTn>
                        </p:par>
                        <p:par>
                          <p:cTn id="231" fill="hold">
                            <p:stCondLst>
                              <p:cond delay="3000"/>
                            </p:stCondLst>
                            <p:childTnLst>
                              <p:par>
                                <p:cTn id="232" nodeType="afterEffect" fill="hold" presetClass="entr" presetID="53">
                                  <p:stCondLst>
                                    <p:cond delay="0"/>
                                  </p:stCondLst>
                                  <p:childTnLst>
                                    <p:set>
                                      <p:cBhvr>
                                        <p:cTn id="233" dur="1" fill="hold">
                                          <p:stCondLst>
                                            <p:cond delay="0"/>
                                          </p:stCondLst>
                                        </p:cTn>
                                        <p:tgtEl>
                                          <p:spTgt spid="243"/>
                                        </p:tgtEl>
                                        <p:attrNameLst>
                                          <p:attrName>style.visibility</p:attrName>
                                        </p:attrNameLst>
                                      </p:cBhvr>
                                      <p:to>
                                        <p:strVal val="visible"/>
                                      </p:to>
                                    </p:set>
                                    <p:anim calcmode="lin" valueType="num">
                                      <p:cBhvr additive="repl">
                                        <p:cTn id="234" dur="500" fill="hold"/>
                                        <p:tgtEl>
                                          <p:spTgt spid="243"/>
                                        </p:tgtEl>
                                        <p:attrNameLst>
                                          <p:attrName>ppt_w</p:attrName>
                                        </p:attrNameLst>
                                      </p:cBhvr>
                                      <p:tavLst>
                                        <p:tav tm="0">
                                          <p:val>
                                            <p:strVal val="0"/>
                                          </p:val>
                                        </p:tav>
                                        <p:tav tm="100000">
                                          <p:val>
                                            <p:strVal val="#ppt_w"/>
                                          </p:val>
                                        </p:tav>
                                      </p:tavLst>
                                    </p:anim>
                                    <p:anim calcmode="lin" valueType="num">
                                      <p:cBhvr additive="repl">
                                        <p:cTn id="235" dur="500" fill="hold"/>
                                        <p:tgtEl>
                                          <p:spTgt spid="243"/>
                                        </p:tgtEl>
                                        <p:attrNameLst>
                                          <p:attrName>ppt_h</p:attrName>
                                        </p:attrNameLst>
                                      </p:cBhvr>
                                      <p:tavLst>
                                        <p:tav tm="0">
                                          <p:val>
                                            <p:strVal val="0"/>
                                          </p:val>
                                        </p:tav>
                                        <p:tav tm="100000">
                                          <p:val>
                                            <p:strVal val="#ppt_h"/>
                                          </p:val>
                                        </p:tav>
                                      </p:tavLst>
                                    </p:anim>
                                    <p:animEffect filter="fade" transition="in">
                                      <p:cBhvr additive="repl">
                                        <p:cTn id="236" dur="500"/>
                                        <p:tgtEl>
                                          <p:spTgt spid="243"/>
                                        </p:tgtEl>
                                      </p:cBhvr>
                                    </p:animEffect>
                                  </p:childTnLst>
                                </p:cTn>
                              </p:par>
                            </p:childTnLst>
                          </p:cTn>
                        </p:par>
                        <p:par>
                          <p:cTn id="237" fill="hold">
                            <p:stCondLst>
                              <p:cond delay="3500"/>
                            </p:stCondLst>
                            <p:childTnLst>
                              <p:par>
                                <p:cTn id="238" nodeType="afterEffect" fill="hold" presetClass="entr" presetID="10">
                                  <p:stCondLst>
                                    <p:cond delay="4000"/>
                                  </p:stCondLst>
                                  <p:childTnLst>
                                    <p:set>
                                      <p:cBhvr>
                                        <p:cTn id="239" dur="1" fill="hold">
                                          <p:stCondLst>
                                            <p:cond delay="0"/>
                                          </p:stCondLst>
                                        </p:cTn>
                                        <p:tgtEl>
                                          <p:spTgt spid="245"/>
                                        </p:tgtEl>
                                        <p:attrNameLst>
                                          <p:attrName>style.visibility</p:attrName>
                                        </p:attrNameLst>
                                      </p:cBhvr>
                                      <p:to>
                                        <p:strVal val="visible"/>
                                      </p:to>
                                    </p:set>
                                    <p:animEffect filter="fade" transition="in">
                                      <p:cBhvr additive="repl">
                                        <p:cTn id="240" dur="2000"/>
                                        <p:tgtEl>
                                          <p:spTgt spid="245"/>
                                        </p:tgtEl>
                                      </p:cBhvr>
                                    </p:animEffect>
                                  </p:childTnLst>
                                </p:cTn>
                              </p:par>
                            </p:childTnLst>
                          </p:cTn>
                        </p:par>
                      </p:childTnLst>
                    </p:cTn>
                  </p:par>
                  <p:par>
                    <p:cTn id="241" fill="hold">
                      <p:stCondLst>
                        <p:cond delay="indefinite"/>
                      </p:stCondLst>
                      <p:childTnLst>
                        <p:par>
                          <p:cTn id="242" fill="hold">
                            <p:stCondLst>
                              <p:cond delay="0"/>
                            </p:stCondLst>
                            <p:childTnLst>
                              <p:par>
                                <p:cTn id="243" nodeType="clickEffect" fill="hold" presetClass="entr" presetID="22" presetSubtype="8">
                                  <p:stCondLst>
                                    <p:cond delay="0"/>
                                  </p:stCondLst>
                                  <p:childTnLst>
                                    <p:set>
                                      <p:cBhvr>
                                        <p:cTn id="244" dur="6" fill="hold">
                                          <p:stCondLst>
                                            <p:cond delay="0"/>
                                          </p:stCondLst>
                                        </p:cTn>
                                        <p:tgtEl>
                                          <p:spTgt spid="246"/>
                                        </p:tgtEl>
                                        <p:attrNameLst>
                                          <p:attrName>style.visibility</p:attrName>
                                        </p:attrNameLst>
                                      </p:cBhvr>
                                      <p:to>
                                        <p:strVal val="visible"/>
                                      </p:to>
                                    </p:set>
                                    <p:animEffect filter="wipe(left)" transition="in">
                                      <p:cBhvr additive="repl">
                                        <p:cTn id="245" dur="3000"/>
                                        <p:tgtEl>
                                          <p:spTgt spid="24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7" name="" descr=""/>
          <p:cNvPicPr/>
          <p:nvPr/>
        </p:nvPicPr>
        <p:blipFill>
          <a:blip r:embed="rId1"/>
          <a:stretch/>
        </p:blipFill>
        <p:spPr>
          <a:xfrm>
            <a:off x="0" y="0"/>
            <a:ext cx="10079640" cy="7560000"/>
          </a:xfrm>
          <a:prstGeom prst="rect">
            <a:avLst/>
          </a:prstGeom>
          <a:ln w="54720">
            <a:noFill/>
          </a:ln>
        </p:spPr>
      </p:pic>
    </p:spTree>
  </p:cSld>
  <mc:AlternateContent>
    <mc:Choice Requires="p14">
      <p:transition spd="slow" p14:dur="2000">
        <p14:ripple/>
      </p:transition>
    </mc:Choice>
    <mc:Fallback>
      <p:transition spd="slow">
        <p:fade/>
      </p:transition>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TextShape 1"/>
          <p:cNvSpPr txBox="1"/>
          <p:nvPr/>
        </p:nvSpPr>
        <p:spPr>
          <a:xfrm>
            <a:off x="274320" y="1645920"/>
            <a:ext cx="9692640" cy="1705680"/>
          </a:xfrm>
          <a:prstGeom prst="rect">
            <a:avLst/>
          </a:prstGeom>
          <a:noFill/>
          <a:ln w="54720">
            <a:noFill/>
          </a:ln>
        </p:spPr>
        <p:txBody>
          <a:bodyPr lIns="90000" rIns="90000" tIns="45000" bIns="45000">
            <a:spAutoFit/>
          </a:bodyPr>
          <a:p>
            <a:r>
              <a:rPr b="0" i="1" lang="en-US" sz="2400" spc="-1" strike="noStrike">
                <a:latin typeface="Arial"/>
              </a:rPr>
              <a:t>Non-English </a:t>
            </a:r>
            <a:r>
              <a:rPr b="0" i="1" lang="en-US" sz="2400" spc="-1" strike="noStrike">
                <a:latin typeface="Arial"/>
              </a:rPr>
              <a:t>identities</a:t>
            </a:r>
            <a:r>
              <a:rPr b="0" i="1" lang="en-US" sz="2400" spc="-1" strike="noStrike">
                <a:latin typeface="Arial"/>
              </a:rPr>
              <a:t> faced </a:t>
            </a:r>
            <a:r>
              <a:rPr b="0" i="1" lang="en-US" sz="2400" spc="-1" strike="noStrike">
                <a:latin typeface="Arial"/>
              </a:rPr>
              <a:t>potential</a:t>
            </a:r>
            <a:r>
              <a:rPr b="0" i="1" lang="en-US" sz="2400" spc="-1" strike="noStrike">
                <a:latin typeface="Arial"/>
              </a:rPr>
              <a:t> cultural oblivion through </a:t>
            </a:r>
            <a:r>
              <a:rPr b="0" i="1" lang="en-US" sz="2400" spc="-1" strike="noStrike">
                <a:latin typeface="Arial"/>
              </a:rPr>
              <a:t>assimilation</a:t>
            </a:r>
            <a:r>
              <a:rPr b="0" i="1" lang="en-US" sz="2400" spc="-1" strike="noStrike">
                <a:latin typeface="Arial"/>
              </a:rPr>
              <a:t> and submergence into a common Britishness which was overwhelmingly </a:t>
            </a:r>
            <a:r>
              <a:rPr b="0" i="1" lang="en-US" sz="2400" spc="-1" strike="noStrike">
                <a:latin typeface="Arial"/>
              </a:rPr>
              <a:t>English</a:t>
            </a:r>
            <a:r>
              <a:rPr b="0" i="1" lang="en-US" sz="2400" spc="-1" strike="noStrike">
                <a:latin typeface="Arial"/>
              </a:rPr>
              <a:t> in character.</a:t>
            </a:r>
            <a:endParaRPr b="0" lang="en-US" sz="2400" spc="-1" strike="noStrike">
              <a:latin typeface="Arial"/>
            </a:endParaRPr>
          </a:p>
          <a:p>
            <a:r>
              <a:rPr b="0" lang="en-US" sz="2400" spc="-1" strike="noStrike">
                <a:latin typeface="Arial"/>
              </a:rPr>
              <a:t>                                                                                        </a:t>
            </a:r>
            <a:r>
              <a:rPr b="0" lang="en-US" sz="1800" spc="-1" strike="noStrike">
                <a:latin typeface="Arial"/>
              </a:rPr>
              <a:t>Simon James </a:t>
            </a:r>
            <a:endParaRPr b="0" lang="en-US" sz="1800" spc="-1" strike="noStrike">
              <a:latin typeface="Arial"/>
            </a:endParaRPr>
          </a:p>
          <a:p>
            <a:r>
              <a:rPr b="0" lang="en-US" sz="1800" spc="-1" strike="noStrike">
                <a:latin typeface="Arial"/>
              </a:rPr>
              <a:t>                                                                                                                     </a:t>
            </a:r>
            <a:r>
              <a:rPr b="0" lang="en-US" sz="1800" spc="-1" strike="noStrike">
                <a:latin typeface="Arial"/>
              </a:rPr>
              <a:t>Durham University</a:t>
            </a:r>
            <a:endParaRPr b="0" lang="en-US" sz="1800" spc="-1" strike="noStrike">
              <a:latin typeface="Arial"/>
            </a:endParaRPr>
          </a:p>
        </p:txBody>
      </p:sp>
      <p:sp>
        <p:nvSpPr>
          <p:cNvPr id="249" name="TextShape 2"/>
          <p:cNvSpPr txBox="1"/>
          <p:nvPr/>
        </p:nvSpPr>
        <p:spPr>
          <a:xfrm>
            <a:off x="274320" y="731520"/>
            <a:ext cx="7863840" cy="799200"/>
          </a:xfrm>
          <a:prstGeom prst="rect">
            <a:avLst/>
          </a:prstGeom>
          <a:noFill/>
          <a:ln w="54720">
            <a:noFill/>
          </a:ln>
        </p:spPr>
        <p:txBody>
          <a:bodyPr lIns="90000" rIns="90000" tIns="45000" bIns="45000">
            <a:spAutoFit/>
          </a:bodyPr>
          <a:p>
            <a:pPr>
              <a:lnSpc>
                <a:spcPct val="100000"/>
              </a:lnSpc>
            </a:pPr>
            <a:r>
              <a:rPr b="1" lang="en-US" sz="2800" spc="-1" strike="noStrike">
                <a:latin typeface="Arial"/>
              </a:rPr>
              <a:t>1800  -Acts of Union </a:t>
            </a:r>
            <a:endParaRPr b="0" lang="en-US" sz="2800" spc="-1" strike="noStrike">
              <a:latin typeface="Arial"/>
            </a:endParaRPr>
          </a:p>
          <a:p>
            <a:r>
              <a:rPr b="0" lang="en-US" sz="2200" spc="-1" strike="noStrike">
                <a:latin typeface="Arial"/>
              </a:rPr>
              <a:t>Forcible </a:t>
            </a:r>
            <a:r>
              <a:rPr b="0" lang="en-US" sz="2200" spc="-1" strike="noStrike">
                <a:latin typeface="Arial"/>
              </a:rPr>
              <a:t>extension</a:t>
            </a:r>
            <a:r>
              <a:rPr b="0" lang="en-US" sz="2200" spc="-1" strike="noStrike">
                <a:latin typeface="Arial"/>
              </a:rPr>
              <a:t> of “The Union” to include Ireland</a:t>
            </a:r>
            <a:endParaRPr b="0" lang="en-US" sz="2200" spc="-1" strike="noStrike">
              <a:latin typeface="Arial"/>
            </a:endParaRPr>
          </a:p>
        </p:txBody>
      </p:sp>
      <p:pic>
        <p:nvPicPr>
          <p:cNvPr id="250" name="" descr=""/>
          <p:cNvPicPr/>
          <p:nvPr/>
        </p:nvPicPr>
        <p:blipFill>
          <a:blip r:embed="rId1"/>
          <a:stretch/>
        </p:blipFill>
        <p:spPr>
          <a:xfrm>
            <a:off x="3291840" y="2934000"/>
            <a:ext cx="3723840" cy="4381200"/>
          </a:xfrm>
          <a:prstGeom prst="rect">
            <a:avLst/>
          </a:prstGeom>
          <a:ln w="54720">
            <a:noFill/>
          </a:ln>
        </p:spPr>
      </p:pic>
      <p:pic>
        <p:nvPicPr>
          <p:cNvPr id="251" name="" descr=""/>
          <p:cNvPicPr/>
          <p:nvPr/>
        </p:nvPicPr>
        <p:blipFill>
          <a:blip r:embed="rId2"/>
          <a:stretch/>
        </p:blipFill>
        <p:spPr>
          <a:xfrm>
            <a:off x="8371080" y="0"/>
            <a:ext cx="1709640" cy="1188720"/>
          </a:xfrm>
          <a:prstGeom prst="rect">
            <a:avLst/>
          </a:prstGeom>
          <a:ln w="54720">
            <a:noFill/>
          </a:ln>
        </p:spPr>
      </p:pic>
    </p:spTree>
  </p:cSld>
  <mc:AlternateContent>
    <mc:Choice Requires="p14">
      <p:transition spd="slow" p14:dur="2000">
        <p14:ripple/>
      </p:transition>
    </mc:Choice>
    <mc:Fallback>
      <p:transition spd="slow">
        <p:fade/>
      </p:transition>
    </mc:Fallback>
  </mc:AlternateContent>
  <p:timing>
    <p:tnLst>
      <p:par>
        <p:cTn id="246" dur="indefinite" restart="never" nodeType="tmRoot">
          <p:childTnLst>
            <p:seq>
              <p:cTn id="247" dur="indefinite" nodeType="mainSeq">
                <p:childTnLst>
                  <p:par>
                    <p:cTn id="248" fill="hold">
                      <p:stCondLst>
                        <p:cond delay="indefinite"/>
                      </p:stCondLst>
                      <p:childTnLst>
                        <p:par>
                          <p:cTn id="249" fill="hold">
                            <p:stCondLst>
                              <p:cond delay="0"/>
                            </p:stCondLst>
                            <p:childTnLst>
                              <p:par>
                                <p:cTn id="250" nodeType="clickEffect" fill="hold" presetClass="entr" presetID="10">
                                  <p:stCondLst>
                                    <p:cond delay="0"/>
                                  </p:stCondLst>
                                  <p:childTnLst>
                                    <p:set>
                                      <p:cBhvr>
                                        <p:cTn id="251" dur="1" fill="hold">
                                          <p:stCondLst>
                                            <p:cond delay="0"/>
                                          </p:stCondLst>
                                        </p:cTn>
                                        <p:tgtEl>
                                          <p:spTgt spid="248"/>
                                        </p:tgtEl>
                                        <p:attrNameLst>
                                          <p:attrName>style.visibility</p:attrName>
                                        </p:attrNameLst>
                                      </p:cBhvr>
                                      <p:to>
                                        <p:strVal val="visible"/>
                                      </p:to>
                                    </p:set>
                                    <p:animEffect filter="fade" transition="in">
                                      <p:cBhvr additive="repl">
                                        <p:cTn id="252" dur="3000"/>
                                        <p:tgtEl>
                                          <p:spTgt spid="24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2" name="" descr=""/>
          <p:cNvPicPr/>
          <p:nvPr/>
        </p:nvPicPr>
        <p:blipFill>
          <a:blip r:embed="rId1"/>
          <a:stretch/>
        </p:blipFill>
        <p:spPr>
          <a:xfrm>
            <a:off x="359280" y="1371600"/>
            <a:ext cx="3572640" cy="5212080"/>
          </a:xfrm>
          <a:prstGeom prst="rect">
            <a:avLst/>
          </a:prstGeom>
          <a:ln w="54720">
            <a:noFill/>
          </a:ln>
        </p:spPr>
      </p:pic>
      <p:sp>
        <p:nvSpPr>
          <p:cNvPr id="253" name="TextShape 1"/>
          <p:cNvSpPr txBox="1"/>
          <p:nvPr/>
        </p:nvSpPr>
        <p:spPr>
          <a:xfrm>
            <a:off x="4023360" y="1427760"/>
            <a:ext cx="5760720" cy="2385360"/>
          </a:xfrm>
          <a:prstGeom prst="rect">
            <a:avLst/>
          </a:prstGeom>
          <a:noFill/>
          <a:ln w="54720">
            <a:noFill/>
          </a:ln>
        </p:spPr>
        <p:txBody>
          <a:bodyPr lIns="90000" rIns="90000" tIns="45000" bIns="45000">
            <a:spAutoFit/>
          </a:bodyPr>
          <a:p>
            <a:r>
              <a:rPr b="1" lang="en-US" sz="2400" spc="-1" strike="noStrike">
                <a:latin typeface="Arial"/>
              </a:rPr>
              <a:t>1822</a:t>
            </a:r>
            <a:endParaRPr b="0" lang="en-US" sz="2400" spc="-1" strike="noStrike">
              <a:latin typeface="Arial"/>
            </a:endParaRPr>
          </a:p>
          <a:p>
            <a:r>
              <a:rPr b="0" lang="en-US" sz="2400" spc="-1" strike="noStrike">
                <a:latin typeface="Arial"/>
              </a:rPr>
              <a:t>King George IV visits Scotland……..</a:t>
            </a:r>
            <a:endParaRPr b="0" lang="en-US" sz="2400" spc="-1" strike="noStrike">
              <a:latin typeface="Arial"/>
            </a:endParaRPr>
          </a:p>
          <a:p>
            <a:r>
              <a:rPr b="0" lang="en-US" sz="2400" spc="-1" strike="noStrike">
                <a:latin typeface="Arial"/>
              </a:rPr>
              <a:t>He wears a kilt  </a:t>
            </a:r>
            <a:endParaRPr b="0" lang="en-US" sz="2400" spc="-1" strike="noStrike">
              <a:latin typeface="Arial"/>
            </a:endParaRPr>
          </a:p>
          <a:p>
            <a:endParaRPr b="0" lang="en-US" sz="2400" spc="-1" strike="noStrike">
              <a:latin typeface="Arial"/>
            </a:endParaRPr>
          </a:p>
          <a:p>
            <a:r>
              <a:rPr b="0" lang="en-US" sz="2400" spc="-1" strike="noStrike">
                <a:latin typeface="Arial"/>
              </a:rPr>
              <a:t>That </a:t>
            </a:r>
            <a:r>
              <a:rPr b="0" lang="en-US" sz="2400" spc="-1" strike="noStrike">
                <a:latin typeface="Arial"/>
              </a:rPr>
              <a:t>fashion</a:t>
            </a:r>
            <a:r>
              <a:rPr b="0" lang="en-US" sz="2400" spc="-1" strike="noStrike">
                <a:latin typeface="Arial"/>
              </a:rPr>
              <a:t> statement ends an era of intense English repression of the Highland Scots</a:t>
            </a:r>
            <a:endParaRPr b="0" lang="en-US" sz="2400" spc="-1" strike="noStrike">
              <a:latin typeface="Arial"/>
            </a:endParaRPr>
          </a:p>
        </p:txBody>
      </p:sp>
      <p:sp>
        <p:nvSpPr>
          <p:cNvPr id="254" name="TextShape 2"/>
          <p:cNvSpPr txBox="1"/>
          <p:nvPr/>
        </p:nvSpPr>
        <p:spPr>
          <a:xfrm>
            <a:off x="4023360" y="4354560"/>
            <a:ext cx="6056640" cy="1596240"/>
          </a:xfrm>
          <a:prstGeom prst="rect">
            <a:avLst/>
          </a:prstGeom>
          <a:noFill/>
          <a:ln w="54720">
            <a:noFill/>
          </a:ln>
        </p:spPr>
        <p:txBody>
          <a:bodyPr lIns="90000" rIns="90000" tIns="45000" bIns="45000">
            <a:spAutoFit/>
          </a:bodyPr>
          <a:p>
            <a:r>
              <a:rPr b="0" lang="en-US" sz="2200" spc="-1" strike="noStrike">
                <a:latin typeface="Arial"/>
              </a:rPr>
              <a:t>King George’s garb was intended to promote sales of English machine-woven cloth.</a:t>
            </a:r>
            <a:endParaRPr b="0" lang="en-US" sz="2200" spc="-1" strike="noStrike">
              <a:latin typeface="Arial"/>
            </a:endParaRPr>
          </a:p>
          <a:p>
            <a:endParaRPr b="0" lang="en-US" sz="2200" spc="-1" strike="noStrike">
              <a:latin typeface="Arial"/>
            </a:endParaRPr>
          </a:p>
          <a:p>
            <a:r>
              <a:rPr b="0" lang="en-US" sz="2200" spc="-1" strike="noStrike">
                <a:latin typeface="Arial"/>
              </a:rPr>
              <a:t>From this visit the entire modern </a:t>
            </a:r>
            <a:r>
              <a:rPr b="0" lang="en-US" sz="1500" spc="-1" strike="noStrike">
                <a:latin typeface="Arial"/>
              </a:rPr>
              <a:t>(largely fabricated)</a:t>
            </a:r>
            <a:r>
              <a:rPr b="0" lang="en-US" sz="2200" spc="-1" strike="noStrike">
                <a:latin typeface="Arial"/>
              </a:rPr>
              <a:t> notion of Scottish clan tartans evolved</a:t>
            </a:r>
            <a:r>
              <a:rPr b="0" lang="en-US" sz="2000" spc="-1" strike="noStrike">
                <a:latin typeface="Arial"/>
              </a:rPr>
              <a:t>.</a:t>
            </a:r>
            <a:endParaRPr b="0" lang="en-US" sz="2000" spc="-1" strike="noStrike">
              <a:latin typeface="Arial"/>
            </a:endParaRPr>
          </a:p>
        </p:txBody>
      </p:sp>
      <p:sp>
        <p:nvSpPr>
          <p:cNvPr id="255" name="TextShape 3"/>
          <p:cNvSpPr txBox="1"/>
          <p:nvPr/>
        </p:nvSpPr>
        <p:spPr>
          <a:xfrm>
            <a:off x="4114800" y="6126480"/>
            <a:ext cx="5943600" cy="971280"/>
          </a:xfrm>
          <a:prstGeom prst="rect">
            <a:avLst/>
          </a:prstGeom>
          <a:noFill/>
          <a:ln w="54720">
            <a:noFill/>
          </a:ln>
        </p:spPr>
        <p:txBody>
          <a:bodyPr lIns="90000" rIns="90000" tIns="45000" bIns="45000">
            <a:spAutoFit/>
          </a:bodyPr>
          <a:p>
            <a:r>
              <a:rPr b="1" lang="en-US" sz="2200" spc="-1" strike="noStrike">
                <a:latin typeface="Arial"/>
              </a:rPr>
              <a:t>Capitalism overwhelms history           </a:t>
            </a:r>
            <a:endParaRPr b="0" lang="en-US" sz="2200" spc="-1" strike="noStrike">
              <a:latin typeface="Arial"/>
            </a:endParaRPr>
          </a:p>
          <a:p>
            <a:endParaRPr b="0" lang="en-US" sz="2200" spc="-1" strike="noStrike">
              <a:latin typeface="Arial"/>
            </a:endParaRPr>
          </a:p>
          <a:p>
            <a:r>
              <a:rPr b="1" lang="en-US" sz="2200" spc="-1" strike="noStrike">
                <a:latin typeface="Arial"/>
              </a:rPr>
              <a:t>                  </a:t>
            </a:r>
            <a:r>
              <a:rPr b="1" lang="en-US" sz="2200" spc="-1" strike="noStrike">
                <a:latin typeface="Arial"/>
              </a:rPr>
              <a:t>Celticness becomes fashionable</a:t>
            </a:r>
            <a:endParaRPr b="0" lang="en-US" sz="2200" spc="-1" strike="noStrike">
              <a:latin typeface="Arial"/>
            </a:endParaRPr>
          </a:p>
        </p:txBody>
      </p:sp>
      <p:pic>
        <p:nvPicPr>
          <p:cNvPr id="256" name="" descr=""/>
          <p:cNvPicPr/>
          <p:nvPr/>
        </p:nvPicPr>
        <p:blipFill>
          <a:blip r:embed="rId2"/>
          <a:stretch/>
        </p:blipFill>
        <p:spPr>
          <a:xfrm>
            <a:off x="8371080" y="0"/>
            <a:ext cx="1709640" cy="1188720"/>
          </a:xfrm>
          <a:prstGeom prst="rect">
            <a:avLst/>
          </a:prstGeom>
          <a:ln w="54720">
            <a:noFill/>
          </a:ln>
        </p:spPr>
      </p:pic>
      <p:sp>
        <p:nvSpPr>
          <p:cNvPr id="257" name="TextShape 4"/>
          <p:cNvSpPr txBox="1"/>
          <p:nvPr/>
        </p:nvSpPr>
        <p:spPr>
          <a:xfrm>
            <a:off x="274320" y="274320"/>
            <a:ext cx="7680960" cy="657360"/>
          </a:xfrm>
          <a:prstGeom prst="rect">
            <a:avLst/>
          </a:prstGeom>
          <a:noFill/>
          <a:ln w="54720">
            <a:noFill/>
          </a:ln>
        </p:spPr>
        <p:txBody>
          <a:bodyPr lIns="90000" rIns="90000" tIns="45000" bIns="45000">
            <a:spAutoFit/>
          </a:bodyPr>
          <a:p>
            <a:r>
              <a:rPr b="1" lang="en-US" sz="4000" spc="-1" strike="noStrike">
                <a:latin typeface="Arial"/>
              </a:rPr>
              <a:t>King George IV to the Rescue!</a:t>
            </a:r>
            <a:endParaRPr b="0" lang="en-US" sz="4000" spc="-1" strike="noStrike">
              <a:latin typeface="Arial"/>
            </a:endParaRPr>
          </a:p>
        </p:txBody>
      </p:sp>
    </p:spTree>
  </p:cSld>
  <mc:AlternateContent>
    <mc:Choice Requires="p14">
      <p:transition spd="slow" p14:dur="2000">
        <p14:ripple/>
      </p:transition>
    </mc:Choice>
    <mc:Fallback>
      <p:transition spd="slow">
        <p:fade/>
      </p:transition>
    </mc:Fallback>
  </mc:AlternateContent>
  <p:timing>
    <p:tnLst>
      <p:par>
        <p:cTn id="253" dur="indefinite" restart="never" nodeType="tmRoot">
          <p:childTnLst>
            <p:seq>
              <p:cTn id="254" dur="indefinite" nodeType="mainSeq">
                <p:childTnLst>
                  <p:par>
                    <p:cTn id="255" fill="hold">
                      <p:stCondLst>
                        <p:cond delay="0"/>
                      </p:stCondLst>
                      <p:childTnLst>
                        <p:par>
                          <p:cTn id="256" fill="hold">
                            <p:stCondLst>
                              <p:cond delay="0"/>
                            </p:stCondLst>
                            <p:childTnLst>
                              <p:par>
                                <p:cTn id="257" nodeType="afterEffect" fill="hold" presetClass="entr" presetID="53">
                                  <p:stCondLst>
                                    <p:cond delay="0"/>
                                  </p:stCondLst>
                                  <p:childTnLst>
                                    <p:set>
                                      <p:cBhvr>
                                        <p:cTn id="258" dur="6" fill="hold">
                                          <p:stCondLst>
                                            <p:cond delay="0"/>
                                          </p:stCondLst>
                                        </p:cTn>
                                        <p:tgtEl>
                                          <p:spTgt spid="253"/>
                                        </p:tgtEl>
                                        <p:attrNameLst>
                                          <p:attrName>style.visibility</p:attrName>
                                        </p:attrNameLst>
                                      </p:cBhvr>
                                      <p:to>
                                        <p:strVal val="visible"/>
                                      </p:to>
                                    </p:set>
                                    <p:anim calcmode="lin" valueType="num">
                                      <p:cBhvr additive="repl">
                                        <p:cTn id="259" dur="3000" fill="hold"/>
                                        <p:tgtEl>
                                          <p:spTgt spid="253"/>
                                        </p:tgtEl>
                                        <p:attrNameLst>
                                          <p:attrName>ppt_w</p:attrName>
                                        </p:attrNameLst>
                                      </p:cBhvr>
                                      <p:tavLst>
                                        <p:tav tm="0">
                                          <p:val>
                                            <p:strVal val="0"/>
                                          </p:val>
                                        </p:tav>
                                        <p:tav tm="100000">
                                          <p:val>
                                            <p:strVal val="#ppt_w"/>
                                          </p:val>
                                        </p:tav>
                                      </p:tavLst>
                                    </p:anim>
                                    <p:anim calcmode="lin" valueType="num">
                                      <p:cBhvr additive="repl">
                                        <p:cTn id="260" dur="3000" fill="hold"/>
                                        <p:tgtEl>
                                          <p:spTgt spid="253"/>
                                        </p:tgtEl>
                                        <p:attrNameLst>
                                          <p:attrName>ppt_h</p:attrName>
                                        </p:attrNameLst>
                                      </p:cBhvr>
                                      <p:tavLst>
                                        <p:tav tm="0">
                                          <p:val>
                                            <p:strVal val="0"/>
                                          </p:val>
                                        </p:tav>
                                        <p:tav tm="100000">
                                          <p:val>
                                            <p:strVal val="#ppt_h"/>
                                          </p:val>
                                        </p:tav>
                                      </p:tavLst>
                                    </p:anim>
                                    <p:animEffect filter="fade" transition="in">
                                      <p:cBhvr additive="repl">
                                        <p:cTn id="261" dur="3000"/>
                                        <p:tgtEl>
                                          <p:spTgt spid="253"/>
                                        </p:tgtEl>
                                      </p:cBhvr>
                                    </p:animEffect>
                                  </p:childTnLst>
                                </p:cTn>
                              </p:par>
                            </p:childTnLst>
                          </p:cTn>
                        </p:par>
                        <p:par>
                          <p:cTn id="262" fill="hold">
                            <p:stCondLst>
                              <p:cond delay="3000"/>
                            </p:stCondLst>
                            <p:childTnLst>
                              <p:par>
                                <p:cTn id="263" nodeType="afterEffect" fill="hold" presetClass="entr" presetID="53">
                                  <p:stCondLst>
                                    <p:cond delay="4000"/>
                                  </p:stCondLst>
                                  <p:childTnLst>
                                    <p:set>
                                      <p:cBhvr>
                                        <p:cTn id="264" dur="10" fill="hold">
                                          <p:stCondLst>
                                            <p:cond delay="0"/>
                                          </p:stCondLst>
                                        </p:cTn>
                                        <p:tgtEl>
                                          <p:spTgt spid="254"/>
                                        </p:tgtEl>
                                        <p:attrNameLst>
                                          <p:attrName>style.visibility</p:attrName>
                                        </p:attrNameLst>
                                      </p:cBhvr>
                                      <p:to>
                                        <p:strVal val="visible"/>
                                      </p:to>
                                    </p:set>
                                    <p:anim calcmode="lin" valueType="num">
                                      <p:cBhvr additive="repl">
                                        <p:cTn id="265" dur="5000" fill="hold"/>
                                        <p:tgtEl>
                                          <p:spTgt spid="254"/>
                                        </p:tgtEl>
                                        <p:attrNameLst>
                                          <p:attrName>ppt_w</p:attrName>
                                        </p:attrNameLst>
                                      </p:cBhvr>
                                      <p:tavLst>
                                        <p:tav tm="0">
                                          <p:val>
                                            <p:strVal val="0"/>
                                          </p:val>
                                        </p:tav>
                                        <p:tav tm="100000">
                                          <p:val>
                                            <p:strVal val="#ppt_w"/>
                                          </p:val>
                                        </p:tav>
                                      </p:tavLst>
                                    </p:anim>
                                    <p:anim calcmode="lin" valueType="num">
                                      <p:cBhvr additive="repl">
                                        <p:cTn id="266" dur="5000" fill="hold"/>
                                        <p:tgtEl>
                                          <p:spTgt spid="254"/>
                                        </p:tgtEl>
                                        <p:attrNameLst>
                                          <p:attrName>ppt_h</p:attrName>
                                        </p:attrNameLst>
                                      </p:cBhvr>
                                      <p:tavLst>
                                        <p:tav tm="0">
                                          <p:val>
                                            <p:strVal val="0"/>
                                          </p:val>
                                        </p:tav>
                                        <p:tav tm="100000">
                                          <p:val>
                                            <p:strVal val="#ppt_h"/>
                                          </p:val>
                                        </p:tav>
                                      </p:tavLst>
                                    </p:anim>
                                    <p:animEffect filter="fade" transition="in">
                                      <p:cBhvr additive="repl">
                                        <p:cTn id="267" dur="5000"/>
                                        <p:tgtEl>
                                          <p:spTgt spid="254"/>
                                        </p:tgtEl>
                                      </p:cBhvr>
                                    </p:animEffect>
                                  </p:childTnLst>
                                </p:cTn>
                              </p:par>
                            </p:childTnLst>
                          </p:cTn>
                        </p:par>
                        <p:par>
                          <p:cTn id="268" fill="hold">
                            <p:stCondLst>
                              <p:cond delay="12000"/>
                            </p:stCondLst>
                            <p:childTnLst>
                              <p:par>
                                <p:cTn id="269" nodeType="afterEffect" fill="hold" presetClass="entr" presetID="2" presetSubtype="4">
                                  <p:stCondLst>
                                    <p:cond delay="1000"/>
                                  </p:stCondLst>
                                  <p:childTnLst>
                                    <p:set>
                                      <p:cBhvr>
                                        <p:cTn id="270" dur="10" fill="hold">
                                          <p:stCondLst>
                                            <p:cond delay="0"/>
                                          </p:stCondLst>
                                        </p:cTn>
                                        <p:tgtEl>
                                          <p:spTgt spid="255"/>
                                        </p:tgtEl>
                                        <p:attrNameLst>
                                          <p:attrName>style.visibility</p:attrName>
                                        </p:attrNameLst>
                                      </p:cBhvr>
                                      <p:to>
                                        <p:strVal val="visible"/>
                                      </p:to>
                                    </p:set>
                                    <p:anim calcmode="lin" valueType="num">
                                      <p:cBhvr additive="repl">
                                        <p:cTn id="271" dur="5000" fill="hold"/>
                                        <p:tgtEl>
                                          <p:spTgt spid="255"/>
                                        </p:tgtEl>
                                        <p:attrNameLst>
                                          <p:attrName>ppt_x</p:attrName>
                                        </p:attrNameLst>
                                      </p:cBhvr>
                                      <p:tavLst>
                                        <p:tav tm="0">
                                          <p:val>
                                            <p:strVal val="#ppt_x"/>
                                          </p:val>
                                        </p:tav>
                                        <p:tav tm="100000">
                                          <p:val>
                                            <p:strVal val="#ppt_x"/>
                                          </p:val>
                                        </p:tav>
                                      </p:tavLst>
                                    </p:anim>
                                    <p:anim calcmode="lin" valueType="num">
                                      <p:cBhvr additive="repl">
                                        <p:cTn id="272" dur="5000" fill="hold"/>
                                        <p:tgtEl>
                                          <p:spTgt spid="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TextShape 1"/>
          <p:cNvSpPr txBox="1"/>
          <p:nvPr/>
        </p:nvSpPr>
        <p:spPr>
          <a:xfrm>
            <a:off x="1005840" y="381960"/>
            <a:ext cx="5760720" cy="715320"/>
          </a:xfrm>
          <a:prstGeom prst="rect">
            <a:avLst/>
          </a:prstGeom>
          <a:noFill/>
          <a:ln w="54720">
            <a:noFill/>
          </a:ln>
        </p:spPr>
        <p:txBody>
          <a:bodyPr lIns="90000" rIns="90000" tIns="45000" bIns="45000">
            <a:spAutoFit/>
          </a:bodyPr>
          <a:p>
            <a:r>
              <a:rPr b="1" lang="en-US" sz="4400" spc="-1" strike="noStrike">
                <a:latin typeface="Arial"/>
              </a:rPr>
              <a:t>Music of  Isle of Man</a:t>
            </a:r>
            <a:endParaRPr b="0" lang="en-US" sz="4400" spc="-1" strike="noStrike">
              <a:latin typeface="Arial"/>
            </a:endParaRPr>
          </a:p>
        </p:txBody>
      </p:sp>
      <p:sp>
        <p:nvSpPr>
          <p:cNvPr id="259" name="TextShape 2"/>
          <p:cNvSpPr txBox="1"/>
          <p:nvPr/>
        </p:nvSpPr>
        <p:spPr>
          <a:xfrm>
            <a:off x="7406640" y="1737360"/>
            <a:ext cx="2743200" cy="1828800"/>
          </a:xfrm>
          <a:prstGeom prst="rect">
            <a:avLst/>
          </a:prstGeom>
          <a:noFill/>
          <a:ln w="54720">
            <a:noFill/>
          </a:ln>
        </p:spPr>
        <p:txBody>
          <a:bodyPr lIns="90000" rIns="90000" tIns="45000" bIns="45000">
            <a:spAutoFit/>
          </a:bodyPr>
          <a:p>
            <a:pPr algn="ctr"/>
            <a:r>
              <a:rPr b="1" i="1" lang="en-US" sz="2400" spc="-1" strike="noStrike">
                <a:latin typeface="Arial"/>
              </a:rPr>
              <a:t>The BeeGees were born on the Isle of Man</a:t>
            </a:r>
            <a:endParaRPr b="0" lang="en-US" sz="2400" spc="-1" strike="noStrike">
              <a:latin typeface="Arial"/>
            </a:endParaRPr>
          </a:p>
        </p:txBody>
      </p:sp>
      <p:pic>
        <p:nvPicPr>
          <p:cNvPr id="260" name="" descr=""/>
          <p:cNvPicPr/>
          <p:nvPr/>
        </p:nvPicPr>
        <p:blipFill>
          <a:blip r:embed="rId1"/>
          <a:stretch/>
        </p:blipFill>
        <p:spPr>
          <a:xfrm>
            <a:off x="457200" y="1188720"/>
            <a:ext cx="6712920" cy="4754880"/>
          </a:xfrm>
          <a:prstGeom prst="rect">
            <a:avLst/>
          </a:prstGeom>
          <a:ln w="54720">
            <a:noFill/>
          </a:ln>
        </p:spPr>
      </p:pic>
      <p:pic>
        <p:nvPicPr>
          <p:cNvPr id="261" name="" descr=""/>
          <p:cNvPicPr/>
          <p:nvPr/>
        </p:nvPicPr>
        <p:blipFill>
          <a:blip r:embed="rId2"/>
          <a:stretch/>
        </p:blipFill>
        <p:spPr>
          <a:xfrm>
            <a:off x="8229600" y="0"/>
            <a:ext cx="1850400" cy="1286640"/>
          </a:xfrm>
          <a:prstGeom prst="rect">
            <a:avLst/>
          </a:prstGeom>
          <a:ln w="54720">
            <a:noFill/>
          </a:ln>
        </p:spPr>
      </p:pic>
      <p:sp>
        <p:nvSpPr>
          <p:cNvPr id="262" name="TextShape 3"/>
          <p:cNvSpPr txBox="1"/>
          <p:nvPr/>
        </p:nvSpPr>
        <p:spPr>
          <a:xfrm>
            <a:off x="1845720" y="6796440"/>
            <a:ext cx="6201000" cy="427320"/>
          </a:xfrm>
          <a:prstGeom prst="rect">
            <a:avLst/>
          </a:prstGeom>
          <a:noFill/>
          <a:ln w="54720">
            <a:noFill/>
          </a:ln>
        </p:spPr>
        <p:txBody>
          <a:bodyPr lIns="90000" rIns="90000" tIns="45000" bIns="45000">
            <a:spAutoFit/>
          </a:bodyPr>
          <a:p>
            <a:r>
              <a:rPr b="0" lang="en-US" sz="1800" spc="-1" strike="noStrike">
                <a:latin typeface="Arial"/>
                <a:hlinkClick r:id="rId3"/>
              </a:rPr>
              <a:t>E:\Celtic LECTURE\mp3\Manx Song Set.mp3</a:t>
            </a:r>
            <a:endParaRPr b="0" lang="en-US" sz="1800" spc="-1" strike="noStrike">
              <a:latin typeface="Arial"/>
            </a:endParaRPr>
          </a:p>
        </p:txBody>
      </p:sp>
      <p:sp>
        <p:nvSpPr>
          <p:cNvPr id="263" name="TextShape 4"/>
          <p:cNvSpPr txBox="1"/>
          <p:nvPr/>
        </p:nvSpPr>
        <p:spPr>
          <a:xfrm>
            <a:off x="914400" y="6217920"/>
            <a:ext cx="8778240" cy="373680"/>
          </a:xfrm>
          <a:prstGeom prst="rect">
            <a:avLst/>
          </a:prstGeom>
          <a:noFill/>
          <a:ln w="54720">
            <a:noFill/>
          </a:ln>
        </p:spPr>
        <p:txBody>
          <a:bodyPr lIns="90000" rIns="90000" tIns="45000" bIns="45000">
            <a:spAutoFit/>
          </a:bodyPr>
          <a:p>
            <a:r>
              <a:rPr b="1" lang="en-US" sz="2000" spc="-1" strike="noStrike">
                <a:latin typeface="Arial"/>
              </a:rPr>
              <a:t>Arrane Y Chlean - Sheep Under the Snow - Song of the Water Kelpie</a:t>
            </a:r>
            <a:endParaRPr b="0" lang="en-US" sz="2000" spc="-1" strike="noStrike">
              <a:latin typeface="Arial"/>
            </a:endParaRPr>
          </a:p>
        </p:txBody>
      </p:sp>
    </p:spTree>
  </p:cSld>
  <mc:AlternateContent>
    <mc:Choice Requires="p14">
      <p:transition spd="slow" p14:dur="2000">
        <p14:ripple/>
      </p:transition>
    </mc:Choice>
    <mc:Fallback>
      <p:transition spd="slow">
        <p:fade/>
      </p:transition>
    </mc:Fallback>
  </mc:AlternateContent>
  <p:timing>
    <p:tnLst>
      <p:par>
        <p:cTn id="273" dur="indefinite" restart="never" nodeType="tmRoot">
          <p:childTnLst>
            <p:seq>
              <p:cTn id="274" dur="indefinite" nodeType="mainSeq">
                <p:childTnLst>
                  <p:par>
                    <p:cTn id="275" fill="hold">
                      <p:stCondLst>
                        <p:cond delay="0"/>
                      </p:stCondLst>
                      <p:childTnLst>
                        <p:par>
                          <p:cTn id="276" fill="hold">
                            <p:stCondLst>
                              <p:cond delay="0"/>
                            </p:stCondLst>
                            <p:childTnLst>
                              <p:par>
                                <p:cTn id="277" nodeType="afterEffect" fill="hold" presetClass="entr" presetID="2" presetSubtype="4">
                                  <p:stCondLst>
                                    <p:cond delay="0"/>
                                  </p:stCondLst>
                                  <p:childTnLst>
                                    <p:set>
                                      <p:cBhvr>
                                        <p:cTn id="278" dur="10" fill="hold">
                                          <p:stCondLst>
                                            <p:cond delay="0"/>
                                          </p:stCondLst>
                                        </p:cTn>
                                        <p:tgtEl>
                                          <p:spTgt spid="259"/>
                                        </p:tgtEl>
                                        <p:attrNameLst>
                                          <p:attrName>style.visibility</p:attrName>
                                        </p:attrNameLst>
                                      </p:cBhvr>
                                      <p:to>
                                        <p:strVal val="visible"/>
                                      </p:to>
                                    </p:set>
                                    <p:anim calcmode="lin" valueType="num">
                                      <p:cBhvr additive="repl">
                                        <p:cTn id="279" dur="5000" fill="hold"/>
                                        <p:tgtEl>
                                          <p:spTgt spid="259"/>
                                        </p:tgtEl>
                                        <p:attrNameLst>
                                          <p:attrName>ppt_x</p:attrName>
                                        </p:attrNameLst>
                                      </p:cBhvr>
                                      <p:tavLst>
                                        <p:tav tm="0">
                                          <p:val>
                                            <p:strVal val="#ppt_x"/>
                                          </p:val>
                                        </p:tav>
                                        <p:tav tm="100000">
                                          <p:val>
                                            <p:strVal val="#ppt_x"/>
                                          </p:val>
                                        </p:tav>
                                      </p:tavLst>
                                    </p:anim>
                                    <p:anim calcmode="lin" valueType="num">
                                      <p:cBhvr additive="repl">
                                        <p:cTn id="280" dur="5000" fill="hold"/>
                                        <p:tgtEl>
                                          <p:spTgt spid="2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4" name="" descr=""/>
          <p:cNvPicPr/>
          <p:nvPr/>
        </p:nvPicPr>
        <p:blipFill>
          <a:blip r:embed="rId1"/>
          <a:stretch/>
        </p:blipFill>
        <p:spPr>
          <a:xfrm>
            <a:off x="182880" y="1188720"/>
            <a:ext cx="4148640" cy="2765520"/>
          </a:xfrm>
          <a:prstGeom prst="rect">
            <a:avLst/>
          </a:prstGeom>
          <a:ln w="54720">
            <a:noFill/>
          </a:ln>
        </p:spPr>
      </p:pic>
      <p:pic>
        <p:nvPicPr>
          <p:cNvPr id="265" name="" descr=""/>
          <p:cNvPicPr/>
          <p:nvPr/>
        </p:nvPicPr>
        <p:blipFill>
          <a:blip r:embed="rId2"/>
          <a:stretch/>
        </p:blipFill>
        <p:spPr>
          <a:xfrm>
            <a:off x="7312320" y="3566160"/>
            <a:ext cx="2563200" cy="3841560"/>
          </a:xfrm>
          <a:prstGeom prst="rect">
            <a:avLst/>
          </a:prstGeom>
          <a:ln w="54720">
            <a:noFill/>
          </a:ln>
        </p:spPr>
      </p:pic>
      <p:sp>
        <p:nvSpPr>
          <p:cNvPr id="266" name="TextShape 1"/>
          <p:cNvSpPr txBox="1"/>
          <p:nvPr/>
        </p:nvSpPr>
        <p:spPr>
          <a:xfrm>
            <a:off x="457200" y="4173120"/>
            <a:ext cx="5577840" cy="2867760"/>
          </a:xfrm>
          <a:prstGeom prst="rect">
            <a:avLst/>
          </a:prstGeom>
          <a:noFill/>
          <a:ln w="54720">
            <a:noFill/>
          </a:ln>
        </p:spPr>
        <p:txBody>
          <a:bodyPr lIns="90000" rIns="90000" tIns="45000" bIns="45000">
            <a:spAutoFit/>
          </a:bodyPr>
          <a:p>
            <a:r>
              <a:rPr b="1" lang="en-US" sz="2200" spc="-1" strike="noStrike">
                <a:latin typeface="Arial"/>
              </a:rPr>
              <a:t>Queen </a:t>
            </a:r>
            <a:r>
              <a:rPr b="1" lang="en-US" sz="2200" spc="-1" strike="noStrike">
                <a:latin typeface="Arial"/>
              </a:rPr>
              <a:t>Boadicea</a:t>
            </a:r>
            <a:r>
              <a:rPr b="1" lang="en-US" sz="2200" spc="-1" strike="noStrike">
                <a:latin typeface="Arial"/>
              </a:rPr>
              <a:t> </a:t>
            </a:r>
            <a:r>
              <a:rPr b="1" lang="en-US" sz="2200" spc="-1" strike="noStrike">
                <a:latin typeface="Arial"/>
              </a:rPr>
              <a:t>60  </a:t>
            </a:r>
            <a:r>
              <a:rPr b="1" lang="en-US" sz="1800" spc="-1" strike="noStrike">
                <a:latin typeface="Arial"/>
              </a:rPr>
              <a:t>BCE</a:t>
            </a:r>
            <a:endParaRPr b="0" lang="en-US" sz="1800" spc="-1" strike="noStrike">
              <a:latin typeface="Arial"/>
            </a:endParaRPr>
          </a:p>
          <a:p>
            <a:r>
              <a:rPr b="0" lang="en-US" sz="2000" spc="-1" strike="noStrike">
                <a:latin typeface="Arial"/>
              </a:rPr>
              <a:t>Led a revolt against the Romans in Britain,  </a:t>
            </a:r>
            <a:r>
              <a:rPr b="0" lang="en-US" sz="2000" spc="-1" strike="noStrike">
                <a:latin typeface="Arial"/>
              </a:rPr>
              <a:t>Boudicca's</a:t>
            </a:r>
            <a:r>
              <a:rPr b="0" lang="en-US" sz="2000" spc="-1" strike="noStrike">
                <a:latin typeface="Arial"/>
              </a:rPr>
              <a:t> forces destroyed Roman settlements and troops before being defeated.</a:t>
            </a:r>
            <a:endParaRPr b="0" lang="en-US" sz="2000" spc="-1" strike="noStrike">
              <a:latin typeface="Arial"/>
            </a:endParaRPr>
          </a:p>
          <a:p>
            <a:endParaRPr b="0" lang="en-US" sz="2000" spc="-1" strike="noStrike">
              <a:latin typeface="Arial"/>
            </a:endParaRPr>
          </a:p>
          <a:p>
            <a:r>
              <a:rPr b="0" lang="en-US" sz="2000" spc="-1" strike="noStrike">
                <a:latin typeface="Arial"/>
              </a:rPr>
              <a:t>Historians estimate that Roman forces killed 80,000 Celts </a:t>
            </a:r>
            <a:endParaRPr b="0" lang="en-US" sz="2000" spc="-1" strike="noStrike">
              <a:latin typeface="Arial"/>
            </a:endParaRPr>
          </a:p>
          <a:p>
            <a:endParaRPr b="0" lang="en-US" sz="2000" spc="-1" strike="noStrike">
              <a:latin typeface="Arial"/>
            </a:endParaRPr>
          </a:p>
          <a:p>
            <a:r>
              <a:rPr b="0" lang="en-US" sz="2000" spc="-1" strike="noStrike">
                <a:latin typeface="Arial"/>
              </a:rPr>
              <a:t>        </a:t>
            </a:r>
            <a:r>
              <a:rPr b="0" lang="en-US" sz="2000" spc="-1" strike="noStrike">
                <a:latin typeface="Arial"/>
              </a:rPr>
              <a:t>This 1903 statue sits on the banks of the            Thames facing </a:t>
            </a:r>
            <a:r>
              <a:rPr b="0" lang="en-US" sz="2000" spc="-1" strike="noStrike">
                <a:latin typeface="Arial"/>
              </a:rPr>
              <a:t>Parliament.</a:t>
            </a:r>
            <a:r>
              <a:rPr b="0" lang="en-US" sz="2000" spc="-1" strike="noStrike">
                <a:latin typeface="Arial"/>
              </a:rPr>
              <a:t> </a:t>
            </a:r>
            <a:endParaRPr b="0" lang="en-US" sz="2000" spc="-1" strike="noStrike">
              <a:latin typeface="Arial"/>
            </a:endParaRPr>
          </a:p>
        </p:txBody>
      </p:sp>
      <p:sp>
        <p:nvSpPr>
          <p:cNvPr id="267" name="TextShape 2"/>
          <p:cNvSpPr txBox="1"/>
          <p:nvPr/>
        </p:nvSpPr>
        <p:spPr>
          <a:xfrm>
            <a:off x="4480560" y="1188720"/>
            <a:ext cx="4480560" cy="2303280"/>
          </a:xfrm>
          <a:prstGeom prst="rect">
            <a:avLst/>
          </a:prstGeom>
          <a:noFill/>
          <a:ln w="54720">
            <a:noFill/>
          </a:ln>
        </p:spPr>
        <p:txBody>
          <a:bodyPr lIns="90000" rIns="90000" tIns="45000" bIns="45000">
            <a:spAutoFit/>
          </a:bodyPr>
          <a:p>
            <a:r>
              <a:rPr b="1" lang="en-US" sz="2400" spc="-1" strike="noStrike">
                <a:latin typeface="Arial"/>
              </a:rPr>
              <a:t>Vercingetorix - 46 </a:t>
            </a:r>
            <a:r>
              <a:rPr b="1" lang="en-US" sz="2000" spc="-1" strike="noStrike">
                <a:latin typeface="Arial"/>
              </a:rPr>
              <a:t>BCE</a:t>
            </a:r>
            <a:endParaRPr b="0" lang="en-US" sz="2000" spc="-1" strike="noStrike">
              <a:latin typeface="Arial"/>
            </a:endParaRPr>
          </a:p>
          <a:p>
            <a:r>
              <a:rPr b="0" lang="en-US" sz="2400" spc="-1" strike="noStrike">
                <a:latin typeface="Arial"/>
              </a:rPr>
              <a:t>First national hero of France</a:t>
            </a:r>
            <a:endParaRPr b="0" lang="en-US" sz="2400" spc="-1" strike="noStrike">
              <a:latin typeface="Arial"/>
            </a:endParaRPr>
          </a:p>
          <a:p>
            <a:endParaRPr b="0" lang="en-US" sz="2400" spc="-1" strike="noStrike">
              <a:latin typeface="Arial"/>
            </a:endParaRPr>
          </a:p>
          <a:p>
            <a:r>
              <a:rPr b="1" lang="en-US" sz="2200" spc="-1" strike="noStrike">
                <a:latin typeface="Arial"/>
              </a:rPr>
              <a:t>1865</a:t>
            </a:r>
            <a:r>
              <a:rPr b="0" lang="en-US" sz="2200" spc="-1" strike="noStrike">
                <a:latin typeface="Arial"/>
              </a:rPr>
              <a:t> - Napoleon III erected the seven-meter-tall statue to commemorate Vercingetorix as a symbol of Gallic nationalism.</a:t>
            </a:r>
            <a:r>
              <a:rPr b="0" lang="en-US" sz="2400" spc="-1" strike="noStrike">
                <a:latin typeface="Arial"/>
              </a:rPr>
              <a:t> </a:t>
            </a:r>
            <a:endParaRPr b="0" lang="en-US" sz="2400" spc="-1" strike="noStrike">
              <a:latin typeface="Arial"/>
            </a:endParaRPr>
          </a:p>
        </p:txBody>
      </p:sp>
      <p:pic>
        <p:nvPicPr>
          <p:cNvPr id="268" name="" descr=""/>
          <p:cNvPicPr/>
          <p:nvPr/>
        </p:nvPicPr>
        <p:blipFill>
          <a:blip r:embed="rId3"/>
          <a:stretch/>
        </p:blipFill>
        <p:spPr>
          <a:xfrm>
            <a:off x="8003880" y="0"/>
            <a:ext cx="2076120" cy="1443600"/>
          </a:xfrm>
          <a:prstGeom prst="rect">
            <a:avLst/>
          </a:prstGeom>
          <a:ln w="54720">
            <a:noFill/>
          </a:ln>
        </p:spPr>
      </p:pic>
      <p:sp>
        <p:nvSpPr>
          <p:cNvPr id="269" name="TextShape 3"/>
          <p:cNvSpPr txBox="1"/>
          <p:nvPr/>
        </p:nvSpPr>
        <p:spPr>
          <a:xfrm>
            <a:off x="640080" y="457200"/>
            <a:ext cx="5394960" cy="657360"/>
          </a:xfrm>
          <a:prstGeom prst="rect">
            <a:avLst/>
          </a:prstGeom>
          <a:noFill/>
          <a:ln w="54720">
            <a:noFill/>
          </a:ln>
        </p:spPr>
        <p:txBody>
          <a:bodyPr lIns="90000" rIns="90000" tIns="45000" bIns="45000">
            <a:spAutoFit/>
          </a:bodyPr>
          <a:p>
            <a:r>
              <a:rPr b="1" lang="en-US" sz="4000" spc="-1" strike="noStrike">
                <a:latin typeface="Arial"/>
              </a:rPr>
              <a:t>Embracing the Celts</a:t>
            </a:r>
            <a:endParaRPr b="0" lang="en-US" sz="4000" spc="-1" strike="noStrike">
              <a:latin typeface="Arial"/>
            </a:endParaRPr>
          </a:p>
        </p:txBody>
      </p:sp>
    </p:spTree>
  </p:cSld>
  <mc:AlternateContent>
    <mc:Choice Requires="p14">
      <p:transition spd="slow" p14:dur="2000">
        <p14:ripple/>
      </p:transition>
    </mc:Choice>
    <mc:Fallback>
      <p:transition spd="slow">
        <p:fade/>
      </p:transition>
    </mc:Fallback>
  </mc:AlternateContent>
  <p:timing>
    <p:tnLst>
      <p:par>
        <p:cTn id="281" dur="indefinite" restart="never" nodeType="tmRoot">
          <p:childTnLst>
            <p:seq>
              <p:cTn id="282" dur="indefinite" nodeType="mainSeq">
                <p:childTnLst>
                  <p:par>
                    <p:cTn id="283" fill="hold">
                      <p:stCondLst>
                        <p:cond delay="0"/>
                      </p:stCondLst>
                      <p:childTnLst>
                        <p:par>
                          <p:cTn id="284" fill="hold">
                            <p:stCondLst>
                              <p:cond delay="0"/>
                            </p:stCondLst>
                            <p:childTnLst>
                              <p:par>
                                <p:cTn id="285" nodeType="afterEffect" fill="hold" presetClass="entr" presetID="10">
                                  <p:stCondLst>
                                    <p:cond delay="2000"/>
                                  </p:stCondLst>
                                  <p:childTnLst>
                                    <p:set>
                                      <p:cBhvr>
                                        <p:cTn id="286" dur="1" fill="hold">
                                          <p:stCondLst>
                                            <p:cond delay="0"/>
                                          </p:stCondLst>
                                        </p:cTn>
                                        <p:tgtEl>
                                          <p:spTgt spid="266"/>
                                        </p:tgtEl>
                                        <p:attrNameLst>
                                          <p:attrName>style.visibility</p:attrName>
                                        </p:attrNameLst>
                                      </p:cBhvr>
                                      <p:to>
                                        <p:strVal val="visible"/>
                                      </p:to>
                                    </p:set>
                                    <p:animEffect filter="fade" transition="in">
                                      <p:cBhvr additive="repl">
                                        <p:cTn id="287" dur="3000"/>
                                        <p:tgtEl>
                                          <p:spTgt spid="266"/>
                                        </p:tgtEl>
                                      </p:cBhvr>
                                    </p:animEffect>
                                  </p:childTnLst>
                                </p:cTn>
                              </p:par>
                            </p:childTnLst>
                          </p:cTn>
                        </p:par>
                      </p:childTnLst>
                    </p:cTn>
                  </p:par>
                  <p:par>
                    <p:cTn id="288" fill="hold">
                      <p:stCondLst>
                        <p:cond delay="indefinite"/>
                      </p:stCondLst>
                      <p:childTnLst>
                        <p:par>
                          <p:cTn id="289" fill="hold">
                            <p:stCondLst>
                              <p:cond delay="0"/>
                            </p:stCondLst>
                            <p:childTnLst>
                              <p:par>
                                <p:cTn id="290" nodeType="clickEffect" fill="hold" presetClass="entr" presetID="53">
                                  <p:stCondLst>
                                    <p:cond delay="0"/>
                                  </p:stCondLst>
                                  <p:childTnLst>
                                    <p:set>
                                      <p:cBhvr>
                                        <p:cTn id="291" dur="10" fill="hold">
                                          <p:stCondLst>
                                            <p:cond delay="0"/>
                                          </p:stCondLst>
                                        </p:cTn>
                                        <p:tgtEl>
                                          <p:spTgt spid="265"/>
                                        </p:tgtEl>
                                        <p:attrNameLst>
                                          <p:attrName>style.visibility</p:attrName>
                                        </p:attrNameLst>
                                      </p:cBhvr>
                                      <p:to>
                                        <p:strVal val="visible"/>
                                      </p:to>
                                    </p:set>
                                    <p:anim calcmode="lin" valueType="num">
                                      <p:cBhvr additive="repl">
                                        <p:cTn id="292" dur="5000" fill="hold"/>
                                        <p:tgtEl>
                                          <p:spTgt spid="265"/>
                                        </p:tgtEl>
                                        <p:attrNameLst>
                                          <p:attrName>ppt_w</p:attrName>
                                        </p:attrNameLst>
                                      </p:cBhvr>
                                      <p:tavLst>
                                        <p:tav tm="0">
                                          <p:val>
                                            <p:strVal val="0"/>
                                          </p:val>
                                        </p:tav>
                                        <p:tav tm="100000">
                                          <p:val>
                                            <p:strVal val="#ppt_w"/>
                                          </p:val>
                                        </p:tav>
                                      </p:tavLst>
                                    </p:anim>
                                    <p:anim calcmode="lin" valueType="num">
                                      <p:cBhvr additive="repl">
                                        <p:cTn id="293" dur="5000" fill="hold"/>
                                        <p:tgtEl>
                                          <p:spTgt spid="265"/>
                                        </p:tgtEl>
                                        <p:attrNameLst>
                                          <p:attrName>ppt_h</p:attrName>
                                        </p:attrNameLst>
                                      </p:cBhvr>
                                      <p:tavLst>
                                        <p:tav tm="0">
                                          <p:val>
                                            <p:strVal val="0"/>
                                          </p:val>
                                        </p:tav>
                                        <p:tav tm="100000">
                                          <p:val>
                                            <p:strVal val="#ppt_h"/>
                                          </p:val>
                                        </p:tav>
                                      </p:tavLst>
                                    </p:anim>
                                    <p:animEffect filter="fade" transition="in">
                                      <p:cBhvr additive="repl">
                                        <p:cTn id="294" dur="5000"/>
                                        <p:tgtEl>
                                          <p:spTgt spid="265"/>
                                        </p:tgtEl>
                                      </p:cBhvr>
                                    </p:animEffect>
                                  </p:childTnLst>
                                </p:cTn>
                              </p:par>
                            </p:childTnLst>
                          </p:cTn>
                        </p:par>
                        <p:par>
                          <p:cTn id="295" fill="hold">
                            <p:stCondLst>
                              <p:cond delay="5000"/>
                            </p:stCondLst>
                            <p:childTnLst>
                              <p:par>
                                <p:cTn id="296" nodeType="afterEffect" fill="hold" presetClass="entr" presetID="53">
                                  <p:stCondLst>
                                    <p:cond delay="2000"/>
                                  </p:stCondLst>
                                  <p:childTnLst>
                                    <p:set>
                                      <p:cBhvr>
                                        <p:cTn id="297" dur="6" fill="hold">
                                          <p:stCondLst>
                                            <p:cond delay="0"/>
                                          </p:stCondLst>
                                        </p:cTn>
                                        <p:tgtEl>
                                          <p:spTgt spid="267"/>
                                        </p:tgtEl>
                                        <p:attrNameLst>
                                          <p:attrName>style.visibility</p:attrName>
                                        </p:attrNameLst>
                                      </p:cBhvr>
                                      <p:to>
                                        <p:strVal val="visible"/>
                                      </p:to>
                                    </p:set>
                                    <p:anim calcmode="lin" valueType="num">
                                      <p:cBhvr additive="repl">
                                        <p:cTn id="298" dur="3000" fill="hold"/>
                                        <p:tgtEl>
                                          <p:spTgt spid="267"/>
                                        </p:tgtEl>
                                        <p:attrNameLst>
                                          <p:attrName>ppt_w</p:attrName>
                                        </p:attrNameLst>
                                      </p:cBhvr>
                                      <p:tavLst>
                                        <p:tav tm="0">
                                          <p:val>
                                            <p:strVal val="0"/>
                                          </p:val>
                                        </p:tav>
                                        <p:tav tm="100000">
                                          <p:val>
                                            <p:strVal val="#ppt_w"/>
                                          </p:val>
                                        </p:tav>
                                      </p:tavLst>
                                    </p:anim>
                                    <p:anim calcmode="lin" valueType="num">
                                      <p:cBhvr additive="repl">
                                        <p:cTn id="299" dur="3000" fill="hold"/>
                                        <p:tgtEl>
                                          <p:spTgt spid="267"/>
                                        </p:tgtEl>
                                        <p:attrNameLst>
                                          <p:attrName>ppt_h</p:attrName>
                                        </p:attrNameLst>
                                      </p:cBhvr>
                                      <p:tavLst>
                                        <p:tav tm="0">
                                          <p:val>
                                            <p:strVal val="0"/>
                                          </p:val>
                                        </p:tav>
                                        <p:tav tm="100000">
                                          <p:val>
                                            <p:strVal val="#ppt_h"/>
                                          </p:val>
                                        </p:tav>
                                      </p:tavLst>
                                    </p:anim>
                                    <p:animEffect filter="fade" transition="in">
                                      <p:cBhvr additive="repl">
                                        <p:cTn id="300" dur="3000"/>
                                        <p:tgtEl>
                                          <p:spTgt spid="26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 name="TextShape 1"/>
          <p:cNvSpPr txBox="1"/>
          <p:nvPr/>
        </p:nvSpPr>
        <p:spPr>
          <a:xfrm>
            <a:off x="548640" y="640080"/>
            <a:ext cx="5760720" cy="602280"/>
          </a:xfrm>
          <a:prstGeom prst="rect">
            <a:avLst/>
          </a:prstGeom>
          <a:noFill/>
          <a:ln w="54720">
            <a:noFill/>
          </a:ln>
        </p:spPr>
        <p:txBody>
          <a:bodyPr lIns="90000" rIns="90000" tIns="45000" bIns="45000">
            <a:spAutoFit/>
          </a:bodyPr>
          <a:p>
            <a:r>
              <a:rPr b="1" lang="en-US" sz="3600" spc="-1" strike="noStrike">
                <a:latin typeface="Arial"/>
              </a:rPr>
              <a:t>Music of  Brittany</a:t>
            </a:r>
            <a:endParaRPr b="0" lang="en-US" sz="3600" spc="-1" strike="noStrike">
              <a:latin typeface="Arial"/>
            </a:endParaRPr>
          </a:p>
        </p:txBody>
      </p:sp>
      <p:sp>
        <p:nvSpPr>
          <p:cNvPr id="271" name="TextShape 2"/>
          <p:cNvSpPr txBox="1"/>
          <p:nvPr/>
        </p:nvSpPr>
        <p:spPr>
          <a:xfrm>
            <a:off x="5120640" y="4663440"/>
            <a:ext cx="3291840" cy="770040"/>
          </a:xfrm>
          <a:prstGeom prst="rect">
            <a:avLst/>
          </a:prstGeom>
          <a:noFill/>
          <a:ln w="54720">
            <a:noFill/>
          </a:ln>
        </p:spPr>
        <p:txBody>
          <a:bodyPr lIns="90000" rIns="90000" tIns="45000" bIns="45000">
            <a:spAutoFit/>
          </a:bodyPr>
          <a:p>
            <a:r>
              <a:rPr b="1" lang="en-US" sz="2400" spc="-1" strike="noStrike">
                <a:latin typeface="Arial"/>
              </a:rPr>
              <a:t>Ridee in 6 Temps</a:t>
            </a:r>
            <a:endParaRPr b="0" lang="en-US" sz="2400" spc="-1" strike="noStrike">
              <a:latin typeface="Arial"/>
            </a:endParaRPr>
          </a:p>
          <a:p>
            <a:r>
              <a:rPr b="1" lang="en-US" sz="2400" spc="-1" strike="noStrike">
                <a:latin typeface="Arial"/>
              </a:rPr>
              <a:t>Ridee in 3 Temps</a:t>
            </a:r>
            <a:endParaRPr b="0" lang="en-US" sz="2400" spc="-1" strike="noStrike">
              <a:latin typeface="Arial"/>
            </a:endParaRPr>
          </a:p>
        </p:txBody>
      </p:sp>
      <p:pic>
        <p:nvPicPr>
          <p:cNvPr id="272" name="" descr=""/>
          <p:cNvPicPr/>
          <p:nvPr/>
        </p:nvPicPr>
        <p:blipFill>
          <a:blip r:embed="rId1"/>
          <a:stretch/>
        </p:blipFill>
        <p:spPr>
          <a:xfrm>
            <a:off x="509760" y="1343520"/>
            <a:ext cx="4245120" cy="4325760"/>
          </a:xfrm>
          <a:prstGeom prst="rect">
            <a:avLst/>
          </a:prstGeom>
          <a:ln w="54720">
            <a:noFill/>
          </a:ln>
        </p:spPr>
      </p:pic>
      <p:pic>
        <p:nvPicPr>
          <p:cNvPr id="273" name="" descr=""/>
          <p:cNvPicPr/>
          <p:nvPr/>
        </p:nvPicPr>
        <p:blipFill>
          <a:blip r:embed="rId2"/>
          <a:stretch/>
        </p:blipFill>
        <p:spPr>
          <a:xfrm>
            <a:off x="5120640" y="1381320"/>
            <a:ext cx="4240440" cy="3099240"/>
          </a:xfrm>
          <a:prstGeom prst="rect">
            <a:avLst/>
          </a:prstGeom>
          <a:ln w="54720">
            <a:noFill/>
          </a:ln>
        </p:spPr>
      </p:pic>
      <p:sp>
        <p:nvSpPr>
          <p:cNvPr id="274" name="TextShape 3"/>
          <p:cNvSpPr txBox="1"/>
          <p:nvPr/>
        </p:nvSpPr>
        <p:spPr>
          <a:xfrm>
            <a:off x="1645920" y="5943600"/>
            <a:ext cx="6759000" cy="427320"/>
          </a:xfrm>
          <a:prstGeom prst="rect">
            <a:avLst/>
          </a:prstGeom>
          <a:noFill/>
          <a:ln w="54720">
            <a:noFill/>
          </a:ln>
        </p:spPr>
        <p:txBody>
          <a:bodyPr lIns="90000" rIns="90000" tIns="45000" bIns="45000">
            <a:spAutoFit/>
          </a:bodyPr>
          <a:p>
            <a:r>
              <a:rPr b="0" lang="en-US" sz="1800" spc="-1" strike="noStrike">
                <a:latin typeface="Arial"/>
                <a:hlinkClick r:id="rId3"/>
              </a:rPr>
              <a:t>E:\Celtic LECTURE\mp3\Brittany Ridee Set.mp3</a:t>
            </a:r>
            <a:endParaRPr b="0" lang="en-US" sz="1800" spc="-1" strike="noStrike">
              <a:latin typeface="Arial"/>
            </a:endParaRPr>
          </a:p>
        </p:txBody>
      </p:sp>
      <p:sp>
        <p:nvSpPr>
          <p:cNvPr id="275" name="TextShape 4"/>
          <p:cNvSpPr txBox="1"/>
          <p:nvPr/>
        </p:nvSpPr>
        <p:spPr>
          <a:xfrm>
            <a:off x="1463040" y="6492240"/>
            <a:ext cx="7120080" cy="427320"/>
          </a:xfrm>
          <a:prstGeom prst="rect">
            <a:avLst/>
          </a:prstGeom>
          <a:noFill/>
          <a:ln w="54720">
            <a:noFill/>
          </a:ln>
        </p:spPr>
        <p:txBody>
          <a:bodyPr lIns="90000" rIns="90000" tIns="45000" bIns="45000">
            <a:spAutoFit/>
          </a:bodyPr>
          <a:p>
            <a:r>
              <a:rPr b="0" lang="en-US" sz="1800" spc="-1" strike="noStrike">
                <a:latin typeface="Arial"/>
                <a:hlinkClick r:id="rId4"/>
              </a:rPr>
              <a:t>E:\Celtic LECTURE\Videos\Ridée 6 temps.mp4</a:t>
            </a:r>
            <a:endParaRPr b="0" lang="en-US" sz="1800" spc="-1" strike="noStrike">
              <a:latin typeface="Arial"/>
            </a:endParaRPr>
          </a:p>
        </p:txBody>
      </p:sp>
    </p:spTree>
  </p:cSld>
  <mc:AlternateContent>
    <mc:Choice Requires="p14">
      <p:transition spd="slow" p14:dur="2000">
        <p14:ripple/>
      </p:transition>
    </mc:Choice>
    <mc:Fallback>
      <p:transition spd="slow">
        <p:fade/>
      </p:transition>
    </mc:Fallback>
  </mc:AlternateContent>
  <p:timing>
    <p:tnLst>
      <p:par>
        <p:cTn id="301" dur="indefinite" restart="never" nodeType="tmRoot">
          <p:childTnLst>
            <p:seq>
              <p:cTn id="302" dur="indefinite" nodeType="mainSeq">
                <p:childTnLst>
                  <p:par>
                    <p:cTn id="303" fill="hold">
                      <p:stCondLst>
                        <p:cond delay="0"/>
                      </p:stCondLst>
                      <p:childTnLst>
                        <p:par>
                          <p:cTn id="304" fill="hold">
                            <p:stCondLst>
                              <p:cond delay="0"/>
                            </p:stCondLst>
                            <p:childTnLst>
                              <p:par>
                                <p:cTn id="305" nodeType="afterEffect" fill="hold" presetClass="entr" presetID="53">
                                  <p:stCondLst>
                                    <p:cond delay="2000"/>
                                  </p:stCondLst>
                                  <p:childTnLst>
                                    <p:set>
                                      <p:cBhvr>
                                        <p:cTn id="306" dur="6" fill="hold">
                                          <p:stCondLst>
                                            <p:cond delay="0"/>
                                          </p:stCondLst>
                                        </p:cTn>
                                        <p:tgtEl>
                                          <p:spTgt spid="271">
                                            <p:txEl>
                                              <p:pRg st="0" end="0"/>
                                            </p:txEl>
                                          </p:spTgt>
                                        </p:tgtEl>
                                        <p:attrNameLst>
                                          <p:attrName>style.visibility</p:attrName>
                                        </p:attrNameLst>
                                      </p:cBhvr>
                                      <p:to>
                                        <p:strVal val="visible"/>
                                      </p:to>
                                    </p:set>
                                    <p:anim calcmode="lin" valueType="num">
                                      <p:cBhvr additive="repl">
                                        <p:cTn id="307" dur="3000" fill="hold"/>
                                        <p:tgtEl>
                                          <p:spTgt spid="271">
                                            <p:txEl>
                                              <p:pRg st="0" end="0"/>
                                            </p:txEl>
                                          </p:spTgt>
                                        </p:tgtEl>
                                        <p:attrNameLst>
                                          <p:attrName>ppt_w</p:attrName>
                                        </p:attrNameLst>
                                      </p:cBhvr>
                                      <p:tavLst>
                                        <p:tav tm="0">
                                          <p:val>
                                            <p:strVal val="0"/>
                                          </p:val>
                                        </p:tav>
                                        <p:tav tm="100000">
                                          <p:val>
                                            <p:strVal val="#ppt_w"/>
                                          </p:val>
                                        </p:tav>
                                      </p:tavLst>
                                    </p:anim>
                                    <p:anim calcmode="lin" valueType="num">
                                      <p:cBhvr additive="repl">
                                        <p:cTn id="308" dur="3000" fill="hold"/>
                                        <p:tgtEl>
                                          <p:spTgt spid="271">
                                            <p:txEl>
                                              <p:pRg st="0" end="0"/>
                                            </p:txEl>
                                          </p:spTgt>
                                        </p:tgtEl>
                                        <p:attrNameLst>
                                          <p:attrName>ppt_h</p:attrName>
                                        </p:attrNameLst>
                                      </p:cBhvr>
                                      <p:tavLst>
                                        <p:tav tm="0">
                                          <p:val>
                                            <p:strVal val="0"/>
                                          </p:val>
                                        </p:tav>
                                        <p:tav tm="100000">
                                          <p:val>
                                            <p:strVal val="#ppt_h"/>
                                          </p:val>
                                        </p:tav>
                                      </p:tavLst>
                                    </p:anim>
                                    <p:animEffect filter="fade" transition="in">
                                      <p:cBhvr additive="repl">
                                        <p:cTn id="309" dur="3000"/>
                                        <p:tgtEl>
                                          <p:spTgt spid="271">
                                            <p:txEl>
                                              <p:pRg st="0" end="0"/>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6" name="" descr=""/>
          <p:cNvPicPr/>
          <p:nvPr/>
        </p:nvPicPr>
        <p:blipFill>
          <a:blip r:embed="rId1"/>
          <a:stretch/>
        </p:blipFill>
        <p:spPr>
          <a:xfrm>
            <a:off x="182880" y="1868400"/>
            <a:ext cx="2194560" cy="3069360"/>
          </a:xfrm>
          <a:prstGeom prst="rect">
            <a:avLst/>
          </a:prstGeom>
          <a:ln w="54720">
            <a:noFill/>
          </a:ln>
        </p:spPr>
      </p:pic>
      <p:pic>
        <p:nvPicPr>
          <p:cNvPr id="277" name="" descr=""/>
          <p:cNvPicPr/>
          <p:nvPr/>
        </p:nvPicPr>
        <p:blipFill>
          <a:blip r:embed="rId2"/>
          <a:stretch/>
        </p:blipFill>
        <p:spPr>
          <a:xfrm>
            <a:off x="5882040" y="4663440"/>
            <a:ext cx="3627720" cy="2723040"/>
          </a:xfrm>
          <a:prstGeom prst="rect">
            <a:avLst/>
          </a:prstGeom>
          <a:ln w="54720">
            <a:noFill/>
          </a:ln>
        </p:spPr>
      </p:pic>
      <p:sp>
        <p:nvSpPr>
          <p:cNvPr id="278" name="TextShape 1"/>
          <p:cNvSpPr txBox="1"/>
          <p:nvPr/>
        </p:nvSpPr>
        <p:spPr>
          <a:xfrm>
            <a:off x="640080" y="5378040"/>
            <a:ext cx="4937760" cy="1114200"/>
          </a:xfrm>
          <a:prstGeom prst="rect">
            <a:avLst/>
          </a:prstGeom>
          <a:noFill/>
          <a:ln w="54720">
            <a:noFill/>
          </a:ln>
        </p:spPr>
        <p:txBody>
          <a:bodyPr lIns="90000" rIns="90000" tIns="45000" bIns="45000">
            <a:spAutoFit/>
          </a:bodyPr>
          <a:p>
            <a:r>
              <a:rPr b="0" lang="en-US" sz="1800" spc="-1" strike="noStrike">
                <a:latin typeface="Arial"/>
              </a:rPr>
              <a:t>“</a:t>
            </a:r>
            <a:r>
              <a:rPr b="0" lang="en-US" sz="1800" spc="-1" strike="noStrike">
                <a:latin typeface="Arial"/>
              </a:rPr>
              <a:t>...</a:t>
            </a:r>
            <a:r>
              <a:rPr b="0" i="1" lang="en-US" sz="1800" spc="-1" strike="noStrike">
                <a:latin typeface="Arial"/>
              </a:rPr>
              <a:t>the greatest individual influence on the evolution of Irish traditional dance music in the twentieth century</a:t>
            </a:r>
            <a:r>
              <a:rPr b="0" lang="en-US" sz="1800" spc="-1" strike="noStrike">
                <a:latin typeface="Arial"/>
              </a:rPr>
              <a:t>"</a:t>
            </a:r>
            <a:endParaRPr b="0" lang="en-US" sz="1800" spc="-1" strike="noStrike">
              <a:latin typeface="Arial"/>
            </a:endParaRPr>
          </a:p>
          <a:p>
            <a:r>
              <a:rPr b="0" lang="en-US" sz="1800" spc="-1" strike="noStrike">
                <a:latin typeface="Arial"/>
              </a:rPr>
              <a:t>                            </a:t>
            </a:r>
            <a:r>
              <a:rPr b="0" lang="en-US" sz="1800" spc="-1" strike="noStrike">
                <a:latin typeface="Arial"/>
              </a:rPr>
              <a:t>biographer Nicholas Carolan</a:t>
            </a:r>
            <a:endParaRPr b="0" lang="en-US" sz="1800" spc="-1" strike="noStrike">
              <a:latin typeface="Arial"/>
            </a:endParaRPr>
          </a:p>
        </p:txBody>
      </p:sp>
      <p:sp>
        <p:nvSpPr>
          <p:cNvPr id="279" name="TextShape 2"/>
          <p:cNvSpPr txBox="1"/>
          <p:nvPr/>
        </p:nvSpPr>
        <p:spPr>
          <a:xfrm>
            <a:off x="182880" y="275040"/>
            <a:ext cx="7955280" cy="1626120"/>
          </a:xfrm>
          <a:prstGeom prst="rect">
            <a:avLst/>
          </a:prstGeom>
          <a:noFill/>
          <a:ln w="54720">
            <a:noFill/>
          </a:ln>
        </p:spPr>
        <p:txBody>
          <a:bodyPr lIns="90000" rIns="90000" tIns="45000" bIns="45000">
            <a:spAutoFit/>
          </a:bodyPr>
          <a:p>
            <a:r>
              <a:rPr b="1" lang="en-US" sz="3600" spc="-1" strike="noStrike">
                <a:latin typeface="Arial"/>
              </a:rPr>
              <a:t>Saving Irish Music </a:t>
            </a:r>
            <a:endParaRPr b="0" lang="en-US" sz="3600" spc="-1" strike="noStrike">
              <a:latin typeface="Arial"/>
            </a:endParaRPr>
          </a:p>
          <a:p>
            <a:r>
              <a:rPr b="1" lang="en-US" sz="3600" spc="-1" strike="noStrike">
                <a:latin typeface="Arial"/>
              </a:rPr>
              <a:t>        </a:t>
            </a:r>
            <a:r>
              <a:rPr b="1" lang="en-US" sz="3600" spc="-1" strike="noStrike">
                <a:latin typeface="Arial"/>
              </a:rPr>
              <a:t>Chief Francis O’Neill</a:t>
            </a:r>
            <a:endParaRPr b="0" lang="en-US" sz="3600" spc="-1" strike="noStrike">
              <a:latin typeface="Arial"/>
            </a:endParaRPr>
          </a:p>
        </p:txBody>
      </p:sp>
      <p:pic>
        <p:nvPicPr>
          <p:cNvPr id="280" name="" descr=""/>
          <p:cNvPicPr/>
          <p:nvPr/>
        </p:nvPicPr>
        <p:blipFill>
          <a:blip r:embed="rId3"/>
          <a:stretch/>
        </p:blipFill>
        <p:spPr>
          <a:xfrm>
            <a:off x="8398440" y="19440"/>
            <a:ext cx="1681560" cy="1169280"/>
          </a:xfrm>
          <a:prstGeom prst="rect">
            <a:avLst/>
          </a:prstGeom>
          <a:ln w="54720">
            <a:noFill/>
          </a:ln>
        </p:spPr>
      </p:pic>
      <p:sp>
        <p:nvSpPr>
          <p:cNvPr id="281" name="TextShape 3"/>
          <p:cNvSpPr txBox="1"/>
          <p:nvPr/>
        </p:nvSpPr>
        <p:spPr>
          <a:xfrm>
            <a:off x="2560320" y="1809360"/>
            <a:ext cx="7223760" cy="2305440"/>
          </a:xfrm>
          <a:prstGeom prst="rect">
            <a:avLst/>
          </a:prstGeom>
          <a:noFill/>
          <a:ln w="54720">
            <a:noFill/>
          </a:ln>
        </p:spPr>
        <p:txBody>
          <a:bodyPr lIns="90000" rIns="90000" tIns="45000" bIns="45000">
            <a:spAutoFit/>
          </a:bodyPr>
          <a:p>
            <a:r>
              <a:rPr b="1" lang="en-US" sz="1800" spc="-1" strike="noStrike">
                <a:latin typeface="Arial"/>
              </a:rPr>
              <a:t>1848</a:t>
            </a:r>
            <a:r>
              <a:rPr b="0" lang="en-US" sz="1800" spc="-1" strike="noStrike">
                <a:latin typeface="Arial"/>
              </a:rPr>
              <a:t> born near Bantry, County Cork.</a:t>
            </a:r>
            <a:endParaRPr b="0" lang="en-US" sz="1800" spc="-1" strike="noStrike">
              <a:latin typeface="Arial"/>
            </a:endParaRPr>
          </a:p>
          <a:p>
            <a:r>
              <a:rPr b="1" lang="en-US" sz="1800" spc="-1" strike="noStrike">
                <a:latin typeface="Arial"/>
              </a:rPr>
              <a:t>1864</a:t>
            </a:r>
            <a:r>
              <a:rPr b="0" lang="en-US" sz="1800" spc="-1" strike="noStrike">
                <a:latin typeface="Arial"/>
              </a:rPr>
              <a:t> becomes a cabin boy on an English merchant vessel</a:t>
            </a:r>
            <a:endParaRPr b="0" lang="en-US" sz="1800" spc="-1" strike="noStrike">
              <a:latin typeface="Arial"/>
            </a:endParaRPr>
          </a:p>
          <a:p>
            <a:r>
              <a:rPr b="1" lang="en-US" sz="1800" spc="-1" strike="noStrike">
                <a:latin typeface="Arial"/>
              </a:rPr>
              <a:t>1873</a:t>
            </a:r>
            <a:r>
              <a:rPr b="0" lang="en-US" sz="1800" spc="-1" strike="noStrike">
                <a:latin typeface="Arial"/>
              </a:rPr>
              <a:t> Becomes a Chicago policeman. </a:t>
            </a:r>
            <a:endParaRPr b="0" lang="en-US" sz="1800" spc="-1" strike="noStrike">
              <a:latin typeface="Arial"/>
            </a:endParaRPr>
          </a:p>
          <a:p>
            <a:r>
              <a:rPr b="1" lang="en-US" sz="1800" spc="-1" strike="noStrike">
                <a:latin typeface="Arial"/>
              </a:rPr>
              <a:t>1901 to 1905</a:t>
            </a:r>
            <a:r>
              <a:rPr b="0" lang="en-US" sz="1800" spc="-1" strike="noStrike">
                <a:latin typeface="Arial"/>
              </a:rPr>
              <a:t> serves </a:t>
            </a:r>
            <a:r>
              <a:rPr b="0" lang="en-US" sz="1800" spc="-1" strike="noStrike">
                <a:latin typeface="Arial"/>
              </a:rPr>
              <a:t>two Chicago mayors as Chief of Police</a:t>
            </a:r>
            <a:endParaRPr b="0" lang="en-US" sz="1800" spc="-1" strike="noStrike">
              <a:latin typeface="Arial"/>
            </a:endParaRPr>
          </a:p>
          <a:p>
            <a:r>
              <a:rPr b="0" i="1" lang="en-US" sz="1500" spc="-1" strike="noStrike">
                <a:latin typeface="Arial"/>
              </a:rPr>
              <a:t>Recruits many traditional Irish musicians into the police force, including Patrick O'Mahony, James O'Neill, Bernard Delaney, John McFadden and James Early</a:t>
            </a:r>
            <a:endParaRPr b="0" lang="en-US" sz="1500" spc="-1" strike="noStrike">
              <a:latin typeface="Arial"/>
            </a:endParaRPr>
          </a:p>
          <a:p>
            <a:r>
              <a:rPr b="1" lang="en-US" sz="1800" spc="-1" strike="noStrike">
                <a:latin typeface="Arial"/>
              </a:rPr>
              <a:t>1905</a:t>
            </a:r>
            <a:r>
              <a:rPr b="0" lang="en-US" sz="1800" spc="-1" strike="noStrike">
                <a:latin typeface="Arial"/>
              </a:rPr>
              <a:t> retires from the police force  devotes his life to collecting and publishing traditional Irish Dance Music</a:t>
            </a:r>
            <a:endParaRPr b="0" lang="en-US" sz="1800" spc="-1" strike="noStrike">
              <a:latin typeface="Arial"/>
            </a:endParaRPr>
          </a:p>
          <a:p>
            <a:r>
              <a:rPr b="1" lang="en-US" sz="1800" spc="-1" strike="noStrike">
                <a:latin typeface="Arial"/>
              </a:rPr>
              <a:t>1936</a:t>
            </a:r>
            <a:r>
              <a:rPr b="0" lang="en-US" sz="1800" spc="-1" strike="noStrike">
                <a:latin typeface="Arial"/>
              </a:rPr>
              <a:t> Dies in Chicago</a:t>
            </a:r>
            <a:endParaRPr b="0" lang="en-US" sz="1800" spc="-1" strike="noStrike">
              <a:latin typeface="Arial"/>
            </a:endParaRPr>
          </a:p>
        </p:txBody>
      </p:sp>
    </p:spTree>
  </p:cSld>
  <mc:AlternateContent>
    <mc:Choice Requires="p14">
      <p:transition spd="slow" p14:dur="2000">
        <p14:ripple/>
      </p:transition>
    </mc:Choice>
    <mc:Fallback>
      <p:transition spd="slow">
        <p:fade/>
      </p:transition>
    </mc:Fallback>
  </mc:AlternateContent>
  <p:timing>
    <p:tnLst>
      <p:par>
        <p:cTn id="310" dur="indefinite" restart="never" nodeType="tmRoot">
          <p:childTnLst>
            <p:seq>
              <p:cTn id="311" dur="indefinite" nodeType="mainSeq">
                <p:childTnLst>
                  <p:par>
                    <p:cTn id="312" fill="hold">
                      <p:stCondLst>
                        <p:cond delay="0"/>
                      </p:stCondLst>
                      <p:childTnLst>
                        <p:par>
                          <p:cTn id="313" fill="hold">
                            <p:stCondLst>
                              <p:cond delay="0"/>
                            </p:stCondLst>
                            <p:childTnLst>
                              <p:par>
                                <p:cTn id="314" nodeType="afterEffect" fill="hold" presetClass="entr" presetID="53">
                                  <p:stCondLst>
                                    <p:cond delay="0"/>
                                  </p:stCondLst>
                                  <p:childTnLst>
                                    <p:set>
                                      <p:cBhvr>
                                        <p:cTn id="315" dur="6" fill="hold">
                                          <p:stCondLst>
                                            <p:cond delay="0"/>
                                          </p:stCondLst>
                                        </p:cTn>
                                        <p:tgtEl>
                                          <p:spTgt spid="281"/>
                                        </p:tgtEl>
                                        <p:attrNameLst>
                                          <p:attrName>style.visibility</p:attrName>
                                        </p:attrNameLst>
                                      </p:cBhvr>
                                      <p:to>
                                        <p:strVal val="visible"/>
                                      </p:to>
                                    </p:set>
                                    <p:anim calcmode="lin" valueType="num">
                                      <p:cBhvr additive="repl">
                                        <p:cTn id="316" dur="3000" fill="hold"/>
                                        <p:tgtEl>
                                          <p:spTgt spid="281"/>
                                        </p:tgtEl>
                                        <p:attrNameLst>
                                          <p:attrName>ppt_w</p:attrName>
                                        </p:attrNameLst>
                                      </p:cBhvr>
                                      <p:tavLst>
                                        <p:tav tm="0">
                                          <p:val>
                                            <p:strVal val="0"/>
                                          </p:val>
                                        </p:tav>
                                        <p:tav tm="100000">
                                          <p:val>
                                            <p:strVal val="#ppt_w"/>
                                          </p:val>
                                        </p:tav>
                                      </p:tavLst>
                                    </p:anim>
                                    <p:anim calcmode="lin" valueType="num">
                                      <p:cBhvr additive="repl">
                                        <p:cTn id="317" dur="3000" fill="hold"/>
                                        <p:tgtEl>
                                          <p:spTgt spid="281"/>
                                        </p:tgtEl>
                                        <p:attrNameLst>
                                          <p:attrName>ppt_h</p:attrName>
                                        </p:attrNameLst>
                                      </p:cBhvr>
                                      <p:tavLst>
                                        <p:tav tm="0">
                                          <p:val>
                                            <p:strVal val="0"/>
                                          </p:val>
                                        </p:tav>
                                        <p:tav tm="100000">
                                          <p:val>
                                            <p:strVal val="#ppt_h"/>
                                          </p:val>
                                        </p:tav>
                                      </p:tavLst>
                                    </p:anim>
                                    <p:animEffect filter="fade" transition="in">
                                      <p:cBhvr additive="repl">
                                        <p:cTn id="318" dur="3000"/>
                                        <p:tgtEl>
                                          <p:spTgt spid="281"/>
                                        </p:tgtEl>
                                      </p:cBhvr>
                                    </p:animEffect>
                                  </p:childTnLst>
                                </p:cTn>
                              </p:par>
                            </p:childTnLst>
                          </p:cTn>
                        </p:par>
                      </p:childTnLst>
                    </p:cTn>
                  </p:par>
                  <p:par>
                    <p:cTn id="319" fill="hold">
                      <p:stCondLst>
                        <p:cond delay="indefinite"/>
                      </p:stCondLst>
                      <p:childTnLst>
                        <p:par>
                          <p:cTn id="320" fill="hold">
                            <p:stCondLst>
                              <p:cond delay="0"/>
                            </p:stCondLst>
                            <p:childTnLst>
                              <p:par>
                                <p:cTn id="321" nodeType="clickEffect" fill="hold" presetClass="entr" presetID="53">
                                  <p:stCondLst>
                                    <p:cond delay="0"/>
                                  </p:stCondLst>
                                  <p:childTnLst>
                                    <p:set>
                                      <p:cBhvr>
                                        <p:cTn id="322" dur="6" fill="hold">
                                          <p:stCondLst>
                                            <p:cond delay="0"/>
                                          </p:stCondLst>
                                        </p:cTn>
                                        <p:tgtEl>
                                          <p:spTgt spid="278"/>
                                        </p:tgtEl>
                                        <p:attrNameLst>
                                          <p:attrName>style.visibility</p:attrName>
                                        </p:attrNameLst>
                                      </p:cBhvr>
                                      <p:to>
                                        <p:strVal val="visible"/>
                                      </p:to>
                                    </p:set>
                                    <p:anim calcmode="lin" valueType="num">
                                      <p:cBhvr additive="repl">
                                        <p:cTn id="323" dur="3000" fill="hold"/>
                                        <p:tgtEl>
                                          <p:spTgt spid="278"/>
                                        </p:tgtEl>
                                        <p:attrNameLst>
                                          <p:attrName>ppt_w</p:attrName>
                                        </p:attrNameLst>
                                      </p:cBhvr>
                                      <p:tavLst>
                                        <p:tav tm="0">
                                          <p:val>
                                            <p:strVal val="0"/>
                                          </p:val>
                                        </p:tav>
                                        <p:tav tm="100000">
                                          <p:val>
                                            <p:strVal val="#ppt_w"/>
                                          </p:val>
                                        </p:tav>
                                      </p:tavLst>
                                    </p:anim>
                                    <p:anim calcmode="lin" valueType="num">
                                      <p:cBhvr additive="repl">
                                        <p:cTn id="324" dur="3000" fill="hold"/>
                                        <p:tgtEl>
                                          <p:spTgt spid="278"/>
                                        </p:tgtEl>
                                        <p:attrNameLst>
                                          <p:attrName>ppt_h</p:attrName>
                                        </p:attrNameLst>
                                      </p:cBhvr>
                                      <p:tavLst>
                                        <p:tav tm="0">
                                          <p:val>
                                            <p:strVal val="0"/>
                                          </p:val>
                                        </p:tav>
                                        <p:tav tm="100000">
                                          <p:val>
                                            <p:strVal val="#ppt_h"/>
                                          </p:val>
                                        </p:tav>
                                      </p:tavLst>
                                    </p:anim>
                                    <p:animEffect filter="fade" transition="in">
                                      <p:cBhvr additive="repl">
                                        <p:cTn id="325" dur="3000"/>
                                        <p:tgtEl>
                                          <p:spTgt spid="278"/>
                                        </p:tgtEl>
                                      </p:cBhvr>
                                    </p:animEffect>
                                  </p:childTnLst>
                                </p:cTn>
                              </p:par>
                            </p:childTnLst>
                          </p:cTn>
                        </p:par>
                        <p:par>
                          <p:cTn id="326" fill="hold">
                            <p:stCondLst>
                              <p:cond delay="3000"/>
                            </p:stCondLst>
                            <p:childTnLst>
                              <p:par>
                                <p:cTn id="327" nodeType="afterEffect" fill="hold" presetClass="entr" presetID="53">
                                  <p:stCondLst>
                                    <p:cond delay="2000"/>
                                  </p:stCondLst>
                                  <p:childTnLst>
                                    <p:set>
                                      <p:cBhvr>
                                        <p:cTn id="328" dur="6" fill="hold">
                                          <p:stCondLst>
                                            <p:cond delay="0"/>
                                          </p:stCondLst>
                                        </p:cTn>
                                        <p:tgtEl>
                                          <p:spTgt spid="277"/>
                                        </p:tgtEl>
                                        <p:attrNameLst>
                                          <p:attrName>style.visibility</p:attrName>
                                        </p:attrNameLst>
                                      </p:cBhvr>
                                      <p:to>
                                        <p:strVal val="visible"/>
                                      </p:to>
                                    </p:set>
                                    <p:anim calcmode="lin" valueType="num">
                                      <p:cBhvr additive="repl">
                                        <p:cTn id="329" dur="3000" fill="hold"/>
                                        <p:tgtEl>
                                          <p:spTgt spid="277"/>
                                        </p:tgtEl>
                                        <p:attrNameLst>
                                          <p:attrName>ppt_w</p:attrName>
                                        </p:attrNameLst>
                                      </p:cBhvr>
                                      <p:tavLst>
                                        <p:tav tm="0">
                                          <p:val>
                                            <p:strVal val="0"/>
                                          </p:val>
                                        </p:tav>
                                        <p:tav tm="100000">
                                          <p:val>
                                            <p:strVal val="#ppt_w"/>
                                          </p:val>
                                        </p:tav>
                                      </p:tavLst>
                                    </p:anim>
                                    <p:anim calcmode="lin" valueType="num">
                                      <p:cBhvr additive="repl">
                                        <p:cTn id="330" dur="3000" fill="hold"/>
                                        <p:tgtEl>
                                          <p:spTgt spid="277"/>
                                        </p:tgtEl>
                                        <p:attrNameLst>
                                          <p:attrName>ppt_h</p:attrName>
                                        </p:attrNameLst>
                                      </p:cBhvr>
                                      <p:tavLst>
                                        <p:tav tm="0">
                                          <p:val>
                                            <p:strVal val="0"/>
                                          </p:val>
                                        </p:tav>
                                        <p:tav tm="100000">
                                          <p:val>
                                            <p:strVal val="#ppt_h"/>
                                          </p:val>
                                        </p:tav>
                                      </p:tavLst>
                                    </p:anim>
                                    <p:animEffect filter="fade" transition="in">
                                      <p:cBhvr additive="repl">
                                        <p:cTn id="331" dur="3000"/>
                                        <p:tgtEl>
                                          <p:spTgt spid="27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2" name="TextShape 1"/>
          <p:cNvSpPr txBox="1"/>
          <p:nvPr/>
        </p:nvSpPr>
        <p:spPr>
          <a:xfrm>
            <a:off x="274320" y="5103720"/>
            <a:ext cx="6858000" cy="1283760"/>
          </a:xfrm>
          <a:prstGeom prst="rect">
            <a:avLst/>
          </a:prstGeom>
          <a:noFill/>
          <a:ln w="54720">
            <a:noFill/>
          </a:ln>
        </p:spPr>
        <p:txBody>
          <a:bodyPr lIns="90000" rIns="90000" tIns="45000" bIns="45000">
            <a:spAutoFit/>
          </a:bodyPr>
          <a:p>
            <a:r>
              <a:rPr b="0" lang="en-US" sz="2200" spc="-1" strike="noStrike">
                <a:latin typeface="Arial"/>
              </a:rPr>
              <a:t>“</a:t>
            </a:r>
            <a:r>
              <a:rPr b="0" lang="en-US" sz="2200" spc="-1" strike="noStrike">
                <a:latin typeface="Arial"/>
              </a:rPr>
              <a:t>...</a:t>
            </a:r>
            <a:r>
              <a:rPr b="0" i="1" lang="en-US" sz="2200" spc="-1" strike="noStrike">
                <a:latin typeface="Arial"/>
              </a:rPr>
              <a:t>the greatest individual influence on the evolution of Irish traditional dance music in the twentieth century</a:t>
            </a:r>
            <a:r>
              <a:rPr b="0" lang="en-US" sz="2200" spc="-1" strike="noStrike">
                <a:latin typeface="Arial"/>
              </a:rPr>
              <a:t>"</a:t>
            </a:r>
            <a:endParaRPr b="0" lang="en-US" sz="2200" spc="-1" strike="noStrike">
              <a:latin typeface="Arial"/>
            </a:endParaRPr>
          </a:p>
          <a:p>
            <a:r>
              <a:rPr b="0" lang="en-US" sz="1800" spc="-1" strike="noStrike">
                <a:latin typeface="Arial"/>
              </a:rPr>
              <a:t>                                                                </a:t>
            </a:r>
            <a:r>
              <a:rPr b="0" lang="en-US" sz="1500" spc="-1" strike="noStrike">
                <a:latin typeface="Arial"/>
              </a:rPr>
              <a:t>biographer Nicholas Carolan</a:t>
            </a:r>
            <a:endParaRPr b="0" lang="en-US" sz="1500" spc="-1" strike="noStrike">
              <a:latin typeface="Arial"/>
            </a:endParaRPr>
          </a:p>
        </p:txBody>
      </p:sp>
      <p:sp>
        <p:nvSpPr>
          <p:cNvPr id="283" name="TextShape 2"/>
          <p:cNvSpPr txBox="1"/>
          <p:nvPr/>
        </p:nvSpPr>
        <p:spPr>
          <a:xfrm>
            <a:off x="182880" y="275040"/>
            <a:ext cx="7132320" cy="1005120"/>
          </a:xfrm>
          <a:prstGeom prst="rect">
            <a:avLst/>
          </a:prstGeom>
          <a:noFill/>
          <a:ln w="54720">
            <a:noFill/>
          </a:ln>
        </p:spPr>
        <p:txBody>
          <a:bodyPr lIns="90000" rIns="90000" tIns="45000" bIns="45000">
            <a:spAutoFit/>
          </a:bodyPr>
          <a:p>
            <a:r>
              <a:rPr b="1" lang="en-US" sz="3200" spc="-1" strike="noStrike">
                <a:latin typeface="Arial"/>
              </a:rPr>
              <a:t>Saving Irish Music </a:t>
            </a:r>
            <a:endParaRPr b="0" lang="en-US" sz="3200" spc="-1" strike="noStrike">
              <a:latin typeface="Arial"/>
            </a:endParaRPr>
          </a:p>
          <a:p>
            <a:r>
              <a:rPr b="1" lang="en-US" sz="3200" spc="-1" strike="noStrike">
                <a:latin typeface="Arial"/>
              </a:rPr>
              <a:t>        </a:t>
            </a:r>
            <a:r>
              <a:rPr b="1" lang="en-US" sz="3200" spc="-1" strike="noStrike">
                <a:latin typeface="Arial"/>
              </a:rPr>
              <a:t>Chief Francis O’Neill</a:t>
            </a:r>
            <a:endParaRPr b="0" lang="en-US" sz="3200" spc="-1" strike="noStrike">
              <a:latin typeface="Arial"/>
            </a:endParaRPr>
          </a:p>
        </p:txBody>
      </p:sp>
      <p:pic>
        <p:nvPicPr>
          <p:cNvPr id="284" name="" descr=""/>
          <p:cNvPicPr/>
          <p:nvPr/>
        </p:nvPicPr>
        <p:blipFill>
          <a:blip r:embed="rId1"/>
          <a:stretch/>
        </p:blipFill>
        <p:spPr>
          <a:xfrm>
            <a:off x="8398440" y="19440"/>
            <a:ext cx="1681560" cy="1169280"/>
          </a:xfrm>
          <a:prstGeom prst="rect">
            <a:avLst/>
          </a:prstGeom>
          <a:ln w="54720">
            <a:noFill/>
          </a:ln>
        </p:spPr>
      </p:pic>
      <p:sp>
        <p:nvSpPr>
          <p:cNvPr id="285" name="TextShape 3"/>
          <p:cNvSpPr txBox="1"/>
          <p:nvPr/>
        </p:nvSpPr>
        <p:spPr>
          <a:xfrm>
            <a:off x="182880" y="1280160"/>
            <a:ext cx="7223760" cy="2377440"/>
          </a:xfrm>
          <a:prstGeom prst="rect">
            <a:avLst/>
          </a:prstGeom>
          <a:noFill/>
          <a:ln w="54720">
            <a:noFill/>
          </a:ln>
        </p:spPr>
        <p:txBody>
          <a:bodyPr lIns="90000" rIns="90000" tIns="45000" bIns="45000">
            <a:spAutoFit/>
          </a:bodyPr>
          <a:p>
            <a:r>
              <a:rPr b="1" lang="en-US" sz="1800" spc="-1" strike="noStrike">
                <a:latin typeface="Arial"/>
              </a:rPr>
              <a:t>1903</a:t>
            </a:r>
            <a:r>
              <a:rPr b="1" i="1" lang="en-US" sz="1800" spc="-1" strike="noStrike">
                <a:latin typeface="Arial"/>
              </a:rPr>
              <a:t> O'Neill's Music of Ireland</a:t>
            </a:r>
            <a:r>
              <a:rPr b="0" lang="en-US" sz="1800" spc="-1" strike="noStrike">
                <a:latin typeface="Arial"/>
              </a:rPr>
              <a:t> 1,850 tunes</a:t>
            </a:r>
            <a:endParaRPr b="0" lang="en-US" sz="1800" spc="-1" strike="noStrike">
              <a:latin typeface="Arial"/>
            </a:endParaRPr>
          </a:p>
          <a:p>
            <a:r>
              <a:rPr b="1" lang="en-US" sz="1800" spc="-1" strike="noStrike">
                <a:latin typeface="Arial"/>
              </a:rPr>
              <a:t>1907 </a:t>
            </a:r>
            <a:r>
              <a:rPr b="0" lang="en-US" sz="1800" spc="-1" strike="noStrike">
                <a:latin typeface="Arial"/>
              </a:rPr>
              <a:t>T</a:t>
            </a:r>
            <a:r>
              <a:rPr b="1" i="1" lang="en-US" sz="1800" spc="-1" strike="noStrike">
                <a:latin typeface="Arial"/>
              </a:rPr>
              <a:t>he Dance Music of Ireland </a:t>
            </a:r>
            <a:r>
              <a:rPr b="0" lang="en-US" sz="1800" spc="-1" strike="noStrike">
                <a:latin typeface="Arial"/>
              </a:rPr>
              <a:t>"O'Neill's 1001"</a:t>
            </a:r>
            <a:endParaRPr b="0" lang="en-US" sz="1800" spc="-1" strike="noStrike">
              <a:latin typeface="Arial"/>
            </a:endParaRPr>
          </a:p>
          <a:p>
            <a:r>
              <a:rPr b="1" lang="en-US" sz="1800" spc="-1" strike="noStrike">
                <a:latin typeface="Arial"/>
              </a:rPr>
              <a:t>1910 </a:t>
            </a:r>
            <a:r>
              <a:rPr b="1" i="1" lang="en-US" sz="1800" spc="-1" strike="noStrike">
                <a:latin typeface="Arial"/>
              </a:rPr>
              <a:t>Irish Folk Music: A Fascinating Hobby</a:t>
            </a:r>
            <a:r>
              <a:rPr b="0" lang="en-US" sz="1800" spc="-1" strike="noStrike">
                <a:latin typeface="Arial"/>
              </a:rPr>
              <a:t> </a:t>
            </a:r>
            <a:endParaRPr b="0" lang="en-US" sz="1800" spc="-1" strike="noStrike">
              <a:latin typeface="Arial"/>
            </a:endParaRPr>
          </a:p>
          <a:p>
            <a:r>
              <a:rPr b="0" i="1" lang="en-US" sz="1600" spc="-1" strike="noStrike">
                <a:latin typeface="Arial"/>
              </a:rPr>
              <a:t>including O'Farrells Treatise and Instructions on the Irish Pipes, publishes 1797-1800 and  Hints to Amateur Pipers by Patrick J. Touhy.</a:t>
            </a:r>
            <a:endParaRPr b="0" lang="en-US" sz="1600" spc="-1" strike="noStrike">
              <a:latin typeface="Arial"/>
            </a:endParaRPr>
          </a:p>
          <a:p>
            <a:r>
              <a:rPr b="1" lang="en-US" sz="1800" spc="-1" strike="noStrike">
                <a:latin typeface="Arial"/>
              </a:rPr>
              <a:t>1913 </a:t>
            </a:r>
            <a:r>
              <a:rPr b="1" i="1" lang="en-US" sz="1800" spc="-1" strike="noStrike">
                <a:latin typeface="Arial"/>
              </a:rPr>
              <a:t>Irish Minstrels and Musicians</a:t>
            </a:r>
            <a:r>
              <a:rPr b="0" lang="en-US" sz="1800" spc="-1" strike="noStrike">
                <a:latin typeface="Arial"/>
              </a:rPr>
              <a:t>  </a:t>
            </a:r>
            <a:r>
              <a:rPr b="0" i="1" lang="en-US" sz="1600" spc="-1" strike="noStrike">
                <a:latin typeface="Arial"/>
              </a:rPr>
              <a:t>biographies of musicians, including those from whom he collected tunes in Chicago.</a:t>
            </a:r>
            <a:endParaRPr b="0" lang="en-US" sz="1600" spc="-1" strike="noStrike">
              <a:latin typeface="Arial"/>
            </a:endParaRPr>
          </a:p>
          <a:p>
            <a:r>
              <a:rPr b="1" lang="en-US" sz="1800" spc="-1" strike="noStrike">
                <a:latin typeface="Arial"/>
              </a:rPr>
              <a:t>1915 </a:t>
            </a:r>
            <a:r>
              <a:rPr b="1" i="1" lang="en-US" sz="1800" spc="-1" strike="noStrike">
                <a:latin typeface="Arial"/>
              </a:rPr>
              <a:t>400 tunes arranged for piano and violin </a:t>
            </a:r>
            <a:endParaRPr b="0" lang="en-US" sz="1800" spc="-1" strike="noStrike">
              <a:latin typeface="Arial"/>
            </a:endParaRPr>
          </a:p>
          <a:p>
            <a:r>
              <a:rPr b="1" lang="en-US" sz="1800" spc="-1" strike="noStrike">
                <a:latin typeface="Arial"/>
              </a:rPr>
              <a:t>1922</a:t>
            </a:r>
            <a:r>
              <a:rPr b="0" lang="en-US" sz="1800" spc="-1" strike="noStrike">
                <a:latin typeface="Arial"/>
              </a:rPr>
              <a:t> </a:t>
            </a:r>
            <a:r>
              <a:rPr b="1" i="1" lang="en-US" sz="1800" spc="-1" strike="noStrike">
                <a:latin typeface="Arial"/>
              </a:rPr>
              <a:t>Waifs and Strays of Gaelic Melody</a:t>
            </a:r>
            <a:r>
              <a:rPr b="0" lang="en-US" sz="1800" spc="-1" strike="noStrike">
                <a:latin typeface="Arial"/>
              </a:rPr>
              <a:t>  365 tunes</a:t>
            </a:r>
            <a:endParaRPr b="0" lang="en-US" sz="1800" spc="-1" strike="noStrike">
              <a:latin typeface="Arial"/>
            </a:endParaRPr>
          </a:p>
        </p:txBody>
      </p:sp>
      <p:pic>
        <p:nvPicPr>
          <p:cNvPr id="286" name="" descr=""/>
          <p:cNvPicPr/>
          <p:nvPr/>
        </p:nvPicPr>
        <p:blipFill>
          <a:blip r:embed="rId2"/>
          <a:stretch/>
        </p:blipFill>
        <p:spPr>
          <a:xfrm>
            <a:off x="7218360" y="3033720"/>
            <a:ext cx="2657160" cy="4372920"/>
          </a:xfrm>
          <a:prstGeom prst="rect">
            <a:avLst/>
          </a:prstGeom>
          <a:ln w="54720">
            <a:noFill/>
          </a:ln>
        </p:spPr>
      </p:pic>
      <p:sp>
        <p:nvSpPr>
          <p:cNvPr id="287" name="TextShape 4"/>
          <p:cNvSpPr txBox="1"/>
          <p:nvPr/>
        </p:nvSpPr>
        <p:spPr>
          <a:xfrm>
            <a:off x="274320" y="4023360"/>
            <a:ext cx="7040880" cy="538200"/>
          </a:xfrm>
          <a:prstGeom prst="rect">
            <a:avLst/>
          </a:prstGeom>
          <a:noFill/>
          <a:ln w="54720">
            <a:noFill/>
          </a:ln>
        </p:spPr>
        <p:txBody>
          <a:bodyPr lIns="90000" rIns="90000" tIns="45000" bIns="45000">
            <a:spAutoFit/>
          </a:bodyPr>
          <a:p>
            <a:r>
              <a:rPr b="1" i="1" lang="en-US" sz="2600" spc="-1" strike="noStrike">
                <a:latin typeface="Arial"/>
              </a:rPr>
              <a:t>More than 3,600 Traditional Irish Melodies</a:t>
            </a:r>
            <a:endParaRPr b="0" lang="en-US" sz="2600" spc="-1" strike="noStrike">
              <a:latin typeface="Arial"/>
            </a:endParaRPr>
          </a:p>
        </p:txBody>
      </p:sp>
    </p:spTree>
  </p:cSld>
  <mc:AlternateContent>
    <mc:Choice Requires="p14">
      <p:transition spd="slow" p14:dur="2000">
        <p14:ripple/>
      </p:transition>
    </mc:Choice>
    <mc:Fallback>
      <p:transition spd="slow">
        <p:fade/>
      </p:transition>
    </mc:Fallback>
  </mc:AlternateContent>
  <p:timing>
    <p:tnLst>
      <p:par>
        <p:cTn id="332" dur="indefinite" restart="never" nodeType="tmRoot">
          <p:childTnLst>
            <p:seq>
              <p:cTn id="333" dur="indefinite" nodeType="mainSeq">
                <p:childTnLst>
                  <p:par>
                    <p:cTn id="334" fill="hold">
                      <p:stCondLst>
                        <p:cond delay="0"/>
                      </p:stCondLst>
                      <p:childTnLst>
                        <p:par>
                          <p:cTn id="335" fill="hold">
                            <p:stCondLst>
                              <p:cond delay="0"/>
                            </p:stCondLst>
                            <p:childTnLst>
                              <p:par>
                                <p:cTn id="336" nodeType="afterEffect" fill="hold" presetClass="entr" presetID="53">
                                  <p:stCondLst>
                                    <p:cond delay="0"/>
                                  </p:stCondLst>
                                  <p:childTnLst>
                                    <p:set>
                                      <p:cBhvr>
                                        <p:cTn id="337" dur="6" fill="hold">
                                          <p:stCondLst>
                                            <p:cond delay="0"/>
                                          </p:stCondLst>
                                        </p:cTn>
                                        <p:tgtEl>
                                          <p:spTgt spid="285"/>
                                        </p:tgtEl>
                                        <p:attrNameLst>
                                          <p:attrName>style.visibility</p:attrName>
                                        </p:attrNameLst>
                                      </p:cBhvr>
                                      <p:to>
                                        <p:strVal val="visible"/>
                                      </p:to>
                                    </p:set>
                                    <p:anim calcmode="lin" valueType="num">
                                      <p:cBhvr additive="repl">
                                        <p:cTn id="338" dur="3000" fill="hold"/>
                                        <p:tgtEl>
                                          <p:spTgt spid="285"/>
                                        </p:tgtEl>
                                        <p:attrNameLst>
                                          <p:attrName>ppt_w</p:attrName>
                                        </p:attrNameLst>
                                      </p:cBhvr>
                                      <p:tavLst>
                                        <p:tav tm="0">
                                          <p:val>
                                            <p:strVal val="0"/>
                                          </p:val>
                                        </p:tav>
                                        <p:tav tm="100000">
                                          <p:val>
                                            <p:strVal val="#ppt_w"/>
                                          </p:val>
                                        </p:tav>
                                      </p:tavLst>
                                    </p:anim>
                                    <p:anim calcmode="lin" valueType="num">
                                      <p:cBhvr additive="repl">
                                        <p:cTn id="339" dur="3000" fill="hold"/>
                                        <p:tgtEl>
                                          <p:spTgt spid="285"/>
                                        </p:tgtEl>
                                        <p:attrNameLst>
                                          <p:attrName>ppt_h</p:attrName>
                                        </p:attrNameLst>
                                      </p:cBhvr>
                                      <p:tavLst>
                                        <p:tav tm="0">
                                          <p:val>
                                            <p:strVal val="0"/>
                                          </p:val>
                                        </p:tav>
                                        <p:tav tm="100000">
                                          <p:val>
                                            <p:strVal val="#ppt_h"/>
                                          </p:val>
                                        </p:tav>
                                      </p:tavLst>
                                    </p:anim>
                                    <p:animEffect filter="fade" transition="in">
                                      <p:cBhvr additive="repl">
                                        <p:cTn id="340" dur="3000"/>
                                        <p:tgtEl>
                                          <p:spTgt spid="285"/>
                                        </p:tgtEl>
                                      </p:cBhvr>
                                    </p:animEffect>
                                  </p:childTnLst>
                                </p:cTn>
                              </p:par>
                              <p:par>
                                <p:cTn id="341" nodeType="withEffect" fill="hold" presetClass="entr" presetID="2" presetSubtype="4">
                                  <p:stCondLst>
                                    <p:cond delay="2000"/>
                                  </p:stCondLst>
                                  <p:childTnLst>
                                    <p:set>
                                      <p:cBhvr>
                                        <p:cTn id="342" dur="10" fill="hold">
                                          <p:stCondLst>
                                            <p:cond delay="0"/>
                                          </p:stCondLst>
                                        </p:cTn>
                                        <p:tgtEl>
                                          <p:spTgt spid="287"/>
                                        </p:tgtEl>
                                        <p:attrNameLst>
                                          <p:attrName>style.visibility</p:attrName>
                                        </p:attrNameLst>
                                      </p:cBhvr>
                                      <p:to>
                                        <p:strVal val="visible"/>
                                      </p:to>
                                    </p:set>
                                    <p:anim calcmode="lin" valueType="num">
                                      <p:cBhvr additive="repl">
                                        <p:cTn id="343" dur="5000" fill="hold"/>
                                        <p:tgtEl>
                                          <p:spTgt spid="287"/>
                                        </p:tgtEl>
                                        <p:attrNameLst>
                                          <p:attrName>ppt_x</p:attrName>
                                        </p:attrNameLst>
                                      </p:cBhvr>
                                      <p:tavLst>
                                        <p:tav tm="0">
                                          <p:val>
                                            <p:strVal val="#ppt_x"/>
                                          </p:val>
                                        </p:tav>
                                        <p:tav tm="100000">
                                          <p:val>
                                            <p:strVal val="#ppt_x"/>
                                          </p:val>
                                        </p:tav>
                                      </p:tavLst>
                                    </p:anim>
                                    <p:anim calcmode="lin" valueType="num">
                                      <p:cBhvr additive="repl">
                                        <p:cTn id="344" dur="5000" fill="hold"/>
                                        <p:tgtEl>
                                          <p:spTgt spid="287"/>
                                        </p:tgtEl>
                                        <p:attrNameLst>
                                          <p:attrName>ppt_y</p:attrName>
                                        </p:attrNameLst>
                                      </p:cBhvr>
                                      <p:tavLst>
                                        <p:tav tm="0">
                                          <p:val>
                                            <p:strVal val="1+#ppt_h/2"/>
                                          </p:val>
                                        </p:tav>
                                        <p:tav tm="100000">
                                          <p:val>
                                            <p:strVal val="#ppt_y"/>
                                          </p:val>
                                        </p:tav>
                                      </p:tavLst>
                                    </p:anim>
                                  </p:childTnLst>
                                </p:cTn>
                              </p:par>
                            </p:childTnLst>
                          </p:cTn>
                        </p:par>
                        <p:par>
                          <p:cTn id="345" fill="hold">
                            <p:stCondLst>
                              <p:cond delay="7000"/>
                            </p:stCondLst>
                            <p:childTnLst>
                              <p:par>
                                <p:cTn id="346" nodeType="afterEffect" fill="hold" presetClass="entr" presetID="53">
                                  <p:stCondLst>
                                    <p:cond delay="3000"/>
                                  </p:stCondLst>
                                  <p:childTnLst>
                                    <p:set>
                                      <p:cBhvr>
                                        <p:cTn id="347" dur="10" fill="hold">
                                          <p:stCondLst>
                                            <p:cond delay="0"/>
                                          </p:stCondLst>
                                        </p:cTn>
                                        <p:tgtEl>
                                          <p:spTgt spid="282"/>
                                        </p:tgtEl>
                                        <p:attrNameLst>
                                          <p:attrName>style.visibility</p:attrName>
                                        </p:attrNameLst>
                                      </p:cBhvr>
                                      <p:to>
                                        <p:strVal val="visible"/>
                                      </p:to>
                                    </p:set>
                                    <p:anim calcmode="lin" valueType="num">
                                      <p:cBhvr additive="repl">
                                        <p:cTn id="348" dur="5000" fill="hold"/>
                                        <p:tgtEl>
                                          <p:spTgt spid="282"/>
                                        </p:tgtEl>
                                        <p:attrNameLst>
                                          <p:attrName>ppt_w</p:attrName>
                                        </p:attrNameLst>
                                      </p:cBhvr>
                                      <p:tavLst>
                                        <p:tav tm="0">
                                          <p:val>
                                            <p:strVal val="0"/>
                                          </p:val>
                                        </p:tav>
                                        <p:tav tm="100000">
                                          <p:val>
                                            <p:strVal val="#ppt_w"/>
                                          </p:val>
                                        </p:tav>
                                      </p:tavLst>
                                    </p:anim>
                                    <p:anim calcmode="lin" valueType="num">
                                      <p:cBhvr additive="repl">
                                        <p:cTn id="349" dur="5000" fill="hold"/>
                                        <p:tgtEl>
                                          <p:spTgt spid="282"/>
                                        </p:tgtEl>
                                        <p:attrNameLst>
                                          <p:attrName>ppt_h</p:attrName>
                                        </p:attrNameLst>
                                      </p:cBhvr>
                                      <p:tavLst>
                                        <p:tav tm="0">
                                          <p:val>
                                            <p:strVal val="0"/>
                                          </p:val>
                                        </p:tav>
                                        <p:tav tm="100000">
                                          <p:val>
                                            <p:strVal val="#ppt_h"/>
                                          </p:val>
                                        </p:tav>
                                      </p:tavLst>
                                    </p:anim>
                                    <p:animEffect filter="fade" transition="in">
                                      <p:cBhvr additive="repl">
                                        <p:cTn id="350" dur="5000"/>
                                        <p:tgtEl>
                                          <p:spTgt spid="28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1" name="" descr=""/>
          <p:cNvPicPr/>
          <p:nvPr/>
        </p:nvPicPr>
        <p:blipFill>
          <a:blip r:embed="rId1"/>
          <a:stretch/>
        </p:blipFill>
        <p:spPr>
          <a:xfrm>
            <a:off x="2926080" y="4663440"/>
            <a:ext cx="1714680" cy="2399040"/>
          </a:xfrm>
          <a:prstGeom prst="rect">
            <a:avLst/>
          </a:prstGeom>
          <a:ln w="54720">
            <a:noFill/>
          </a:ln>
        </p:spPr>
      </p:pic>
      <p:pic>
        <p:nvPicPr>
          <p:cNvPr id="172" name="" descr=""/>
          <p:cNvPicPr/>
          <p:nvPr/>
        </p:nvPicPr>
        <p:blipFill>
          <a:blip r:embed="rId2"/>
          <a:stretch/>
        </p:blipFill>
        <p:spPr>
          <a:xfrm>
            <a:off x="5394960" y="4663440"/>
            <a:ext cx="1645920" cy="2469960"/>
          </a:xfrm>
          <a:prstGeom prst="rect">
            <a:avLst/>
          </a:prstGeom>
          <a:ln w="54720">
            <a:noFill/>
          </a:ln>
        </p:spPr>
      </p:pic>
      <p:pic>
        <p:nvPicPr>
          <p:cNvPr id="173" name="" descr=""/>
          <p:cNvPicPr/>
          <p:nvPr/>
        </p:nvPicPr>
        <p:blipFill>
          <a:blip r:embed="rId3"/>
          <a:stretch/>
        </p:blipFill>
        <p:spPr>
          <a:xfrm>
            <a:off x="2286000" y="274320"/>
            <a:ext cx="1591200" cy="2103120"/>
          </a:xfrm>
          <a:prstGeom prst="rect">
            <a:avLst/>
          </a:prstGeom>
          <a:ln w="54720">
            <a:noFill/>
          </a:ln>
        </p:spPr>
      </p:pic>
      <p:pic>
        <p:nvPicPr>
          <p:cNvPr id="174" name="" descr=""/>
          <p:cNvPicPr/>
          <p:nvPr/>
        </p:nvPicPr>
        <p:blipFill>
          <a:blip r:embed="rId4"/>
          <a:stretch/>
        </p:blipFill>
        <p:spPr>
          <a:xfrm>
            <a:off x="324360" y="4663440"/>
            <a:ext cx="1961640" cy="2377440"/>
          </a:xfrm>
          <a:prstGeom prst="rect">
            <a:avLst/>
          </a:prstGeom>
          <a:ln w="54720">
            <a:noFill/>
          </a:ln>
        </p:spPr>
      </p:pic>
      <p:pic>
        <p:nvPicPr>
          <p:cNvPr id="175" name="" descr=""/>
          <p:cNvPicPr/>
          <p:nvPr/>
        </p:nvPicPr>
        <p:blipFill>
          <a:blip r:embed="rId5"/>
          <a:stretch/>
        </p:blipFill>
        <p:spPr>
          <a:xfrm>
            <a:off x="7630200" y="1850400"/>
            <a:ext cx="2206800" cy="2286000"/>
          </a:xfrm>
          <a:prstGeom prst="rect">
            <a:avLst/>
          </a:prstGeom>
          <a:ln w="54720">
            <a:noFill/>
          </a:ln>
        </p:spPr>
      </p:pic>
      <p:pic>
        <p:nvPicPr>
          <p:cNvPr id="176" name="" descr=""/>
          <p:cNvPicPr/>
          <p:nvPr/>
        </p:nvPicPr>
        <p:blipFill>
          <a:blip r:embed="rId6"/>
          <a:stretch/>
        </p:blipFill>
        <p:spPr>
          <a:xfrm>
            <a:off x="4389120" y="274320"/>
            <a:ext cx="1632600" cy="2786400"/>
          </a:xfrm>
          <a:prstGeom prst="rect">
            <a:avLst/>
          </a:prstGeom>
          <a:ln w="54720">
            <a:noFill/>
          </a:ln>
        </p:spPr>
      </p:pic>
      <p:pic>
        <p:nvPicPr>
          <p:cNvPr id="177" name="" descr=""/>
          <p:cNvPicPr/>
          <p:nvPr/>
        </p:nvPicPr>
        <p:blipFill>
          <a:blip r:embed="rId7"/>
          <a:stretch/>
        </p:blipFill>
        <p:spPr>
          <a:xfrm>
            <a:off x="7680960" y="4663440"/>
            <a:ext cx="1737360" cy="2534400"/>
          </a:xfrm>
          <a:prstGeom prst="rect">
            <a:avLst/>
          </a:prstGeom>
          <a:ln w="54720">
            <a:noFill/>
          </a:ln>
        </p:spPr>
      </p:pic>
      <p:pic>
        <p:nvPicPr>
          <p:cNvPr id="178" name="" descr=""/>
          <p:cNvPicPr/>
          <p:nvPr/>
        </p:nvPicPr>
        <p:blipFill>
          <a:blip r:embed="rId8"/>
          <a:stretch/>
        </p:blipFill>
        <p:spPr>
          <a:xfrm>
            <a:off x="248040" y="274320"/>
            <a:ext cx="1672200" cy="2103120"/>
          </a:xfrm>
          <a:prstGeom prst="rect">
            <a:avLst/>
          </a:prstGeom>
          <a:ln w="54720">
            <a:noFill/>
          </a:ln>
        </p:spPr>
      </p:pic>
      <p:sp>
        <p:nvSpPr>
          <p:cNvPr id="179" name="TextShape 1"/>
          <p:cNvSpPr txBox="1"/>
          <p:nvPr/>
        </p:nvSpPr>
        <p:spPr>
          <a:xfrm>
            <a:off x="3017520" y="3259440"/>
            <a:ext cx="4297680" cy="855360"/>
          </a:xfrm>
          <a:prstGeom prst="rect">
            <a:avLst/>
          </a:prstGeom>
          <a:noFill/>
          <a:ln w="54720">
            <a:noFill/>
          </a:ln>
        </p:spPr>
        <p:txBody>
          <a:bodyPr lIns="90000" rIns="90000" tIns="45000" bIns="45000">
            <a:spAutoFit/>
          </a:bodyPr>
          <a:p>
            <a:r>
              <a:rPr b="1" lang="en-US" sz="5400" spc="-1" strike="noStrike">
                <a:latin typeface="Arial"/>
              </a:rPr>
              <a:t>The Players</a:t>
            </a:r>
            <a:endParaRPr b="0" lang="en-US" sz="5400" spc="-1" strike="noStrike">
              <a:latin typeface="Arial"/>
            </a:endParaRPr>
          </a:p>
        </p:txBody>
      </p:sp>
      <p:pic>
        <p:nvPicPr>
          <p:cNvPr id="180" name="" descr=""/>
          <p:cNvPicPr/>
          <p:nvPr/>
        </p:nvPicPr>
        <p:blipFill>
          <a:blip r:embed="rId9"/>
          <a:stretch/>
        </p:blipFill>
        <p:spPr>
          <a:xfrm>
            <a:off x="6126480" y="274320"/>
            <a:ext cx="2057400" cy="1371600"/>
          </a:xfrm>
          <a:prstGeom prst="rect">
            <a:avLst/>
          </a:prstGeom>
          <a:ln w="54720">
            <a:noFill/>
          </a:ln>
        </p:spPr>
      </p:pic>
      <p:pic>
        <p:nvPicPr>
          <p:cNvPr id="181" name="" descr=""/>
          <p:cNvPicPr/>
          <p:nvPr/>
        </p:nvPicPr>
        <p:blipFill>
          <a:blip r:embed="rId10"/>
          <a:stretch/>
        </p:blipFill>
        <p:spPr>
          <a:xfrm>
            <a:off x="8370360" y="0"/>
            <a:ext cx="1709640" cy="1188720"/>
          </a:xfrm>
          <a:prstGeom prst="rect">
            <a:avLst/>
          </a:prstGeom>
          <a:ln w="54720">
            <a:noFill/>
          </a:ln>
        </p:spPr>
      </p:pic>
      <p:pic>
        <p:nvPicPr>
          <p:cNvPr id="182" name="" descr=""/>
          <p:cNvPicPr/>
          <p:nvPr/>
        </p:nvPicPr>
        <p:blipFill>
          <a:blip r:embed="rId11"/>
          <a:stretch/>
        </p:blipFill>
        <p:spPr>
          <a:xfrm>
            <a:off x="335160" y="2651760"/>
            <a:ext cx="1676520" cy="1676520"/>
          </a:xfrm>
          <a:prstGeom prst="rect">
            <a:avLst/>
          </a:prstGeom>
          <a:ln w="54720">
            <a:noFill/>
          </a:ln>
        </p:spPr>
      </p:pic>
    </p:spTree>
  </p:cSld>
  <mc:AlternateContent>
    <mc:Choice Requires="p14">
      <p:transition spd="slow" p14:dur="2000">
        <p14:ripple/>
      </p:transition>
    </mc:Choice>
    <mc:Fallback>
      <p:transition spd="slow">
        <p:fade/>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afterEffect" fill="hold" presetClass="entr" presetID="53">
                                  <p:stCondLst>
                                    <p:cond delay="0"/>
                                  </p:stCondLst>
                                  <p:childTnLst>
                                    <p:set>
                                      <p:cBhvr>
                                        <p:cTn id="6" dur="1" fill="hold">
                                          <p:stCondLst>
                                            <p:cond delay="0"/>
                                          </p:stCondLst>
                                        </p:cTn>
                                        <p:tgtEl>
                                          <p:spTgt spid="179">
                                            <p:txEl>
                                              <p:pRg st="0" end="0"/>
                                            </p:txEl>
                                          </p:spTgt>
                                        </p:tgtEl>
                                        <p:attrNameLst>
                                          <p:attrName>style.visibility</p:attrName>
                                        </p:attrNameLst>
                                      </p:cBhvr>
                                      <p:to>
                                        <p:strVal val="visible"/>
                                      </p:to>
                                    </p:set>
                                    <p:anim calcmode="lin" valueType="num">
                                      <p:cBhvr additive="repl">
                                        <p:cTn id="7" dur="750" fill="hold"/>
                                        <p:tgtEl>
                                          <p:spTgt spid="179">
                                            <p:txEl>
                                              <p:pRg st="0" end="0"/>
                                            </p:txEl>
                                          </p:spTgt>
                                        </p:tgtEl>
                                        <p:attrNameLst>
                                          <p:attrName>ppt_w</p:attrName>
                                        </p:attrNameLst>
                                      </p:cBhvr>
                                      <p:tavLst>
                                        <p:tav tm="0">
                                          <p:val>
                                            <p:strVal val="0"/>
                                          </p:val>
                                        </p:tav>
                                        <p:tav tm="100000">
                                          <p:val>
                                            <p:strVal val="#ppt_w"/>
                                          </p:val>
                                        </p:tav>
                                      </p:tavLst>
                                    </p:anim>
                                    <p:anim calcmode="lin" valueType="num">
                                      <p:cBhvr additive="repl">
                                        <p:cTn id="8" dur="750" fill="hold"/>
                                        <p:tgtEl>
                                          <p:spTgt spid="179">
                                            <p:txEl>
                                              <p:pRg st="0" end="0"/>
                                            </p:txEl>
                                          </p:spTgt>
                                        </p:tgtEl>
                                        <p:attrNameLst>
                                          <p:attrName>ppt_h</p:attrName>
                                        </p:attrNameLst>
                                      </p:cBhvr>
                                      <p:tavLst>
                                        <p:tav tm="0">
                                          <p:val>
                                            <p:strVal val="0"/>
                                          </p:val>
                                        </p:tav>
                                        <p:tav tm="100000">
                                          <p:val>
                                            <p:strVal val="#ppt_h"/>
                                          </p:val>
                                        </p:tav>
                                      </p:tavLst>
                                    </p:anim>
                                    <p:animEffect filter="fade" transition="in">
                                      <p:cBhvr additive="repl">
                                        <p:cTn id="9" dur="750"/>
                                        <p:tgtEl>
                                          <p:spTgt spid="179">
                                            <p:txEl>
                                              <p:pRg st="0" end="0"/>
                                            </p:txEl>
                                          </p:spTgt>
                                        </p:tgtEl>
                                      </p:cBhvr>
                                    </p:animEffect>
                                  </p:childTnLst>
                                </p:cTn>
                              </p:par>
                            </p:childTnLst>
                          </p:cTn>
                        </p:par>
                        <p:par>
                          <p:cTn id="10" fill="hold">
                            <p:stCondLst>
                              <p:cond delay="3000"/>
                            </p:stCondLst>
                            <p:childTnLst>
                              <p:par>
                                <p:cTn id="11" nodeType="afterEffect" fill="hold" presetClass="entr" presetID="4" presetSubtype="16">
                                  <p:stCondLst>
                                    <p:cond delay="2000"/>
                                  </p:stCondLst>
                                  <p:childTnLst>
                                    <p:set>
                                      <p:cBhvr>
                                        <p:cTn id="12" dur="1" fill="hold">
                                          <p:stCondLst>
                                            <p:cond delay="0"/>
                                          </p:stCondLst>
                                        </p:cTn>
                                        <p:tgtEl>
                                          <p:spTgt spid="178"/>
                                        </p:tgtEl>
                                        <p:attrNameLst>
                                          <p:attrName>style.visibility</p:attrName>
                                        </p:attrNameLst>
                                      </p:cBhvr>
                                      <p:to>
                                        <p:strVal val="visible"/>
                                      </p:to>
                                    </p:set>
                                    <p:animEffect filter="box(in)" transition="in">
                                      <p:cBhvr additive="repl">
                                        <p:cTn id="13" dur="750"/>
                                        <p:tgtEl>
                                          <p:spTgt spid="178"/>
                                        </p:tgtEl>
                                      </p:cBhvr>
                                    </p:animEffect>
                                  </p:childTnLst>
                                </p:cTn>
                              </p:par>
                            </p:childTnLst>
                          </p:cTn>
                        </p:par>
                        <p:par>
                          <p:cTn id="14" fill="hold">
                            <p:stCondLst>
                              <p:cond delay="8000"/>
                            </p:stCondLst>
                            <p:childTnLst>
                              <p:par>
                                <p:cTn id="15" nodeType="afterEffect" fill="hold" presetClass="entr" presetID="4" presetSubtype="16">
                                  <p:stCondLst>
                                    <p:cond delay="2000"/>
                                  </p:stCondLst>
                                  <p:childTnLst>
                                    <p:set>
                                      <p:cBhvr>
                                        <p:cTn id="16" dur="1" fill="hold">
                                          <p:stCondLst>
                                            <p:cond delay="0"/>
                                          </p:stCondLst>
                                        </p:cTn>
                                        <p:tgtEl>
                                          <p:spTgt spid="173"/>
                                        </p:tgtEl>
                                        <p:attrNameLst>
                                          <p:attrName>style.visibility</p:attrName>
                                        </p:attrNameLst>
                                      </p:cBhvr>
                                      <p:to>
                                        <p:strVal val="visible"/>
                                      </p:to>
                                    </p:set>
                                    <p:animEffect filter="box(in)" transition="in">
                                      <p:cBhvr additive="repl">
                                        <p:cTn id="17" dur="750"/>
                                        <p:tgtEl>
                                          <p:spTgt spid="173"/>
                                        </p:tgtEl>
                                      </p:cBhvr>
                                    </p:animEffect>
                                  </p:childTnLst>
                                </p:cTn>
                              </p:par>
                            </p:childTnLst>
                          </p:cTn>
                        </p:par>
                        <p:par>
                          <p:cTn id="18" fill="hold">
                            <p:stCondLst>
                              <p:cond delay="13000"/>
                            </p:stCondLst>
                            <p:childTnLst>
                              <p:par>
                                <p:cTn id="19" nodeType="afterEffect" fill="hold" presetClass="entr" presetID="4" presetSubtype="16">
                                  <p:stCondLst>
                                    <p:cond delay="2000"/>
                                  </p:stCondLst>
                                  <p:childTnLst>
                                    <p:set>
                                      <p:cBhvr>
                                        <p:cTn id="20" dur="2" fill="hold">
                                          <p:stCondLst>
                                            <p:cond delay="0"/>
                                          </p:stCondLst>
                                        </p:cTn>
                                        <p:tgtEl>
                                          <p:spTgt spid="176"/>
                                        </p:tgtEl>
                                        <p:attrNameLst>
                                          <p:attrName>style.visibility</p:attrName>
                                        </p:attrNameLst>
                                      </p:cBhvr>
                                      <p:to>
                                        <p:strVal val="visible"/>
                                      </p:to>
                                    </p:set>
                                    <p:animEffect filter="box(in)" transition="in">
                                      <p:cBhvr additive="repl">
                                        <p:cTn id="21" dur="1250"/>
                                        <p:tgtEl>
                                          <p:spTgt spid="176"/>
                                        </p:tgtEl>
                                      </p:cBhvr>
                                    </p:animEffect>
                                  </p:childTnLst>
                                </p:cTn>
                              </p:par>
                            </p:childTnLst>
                          </p:cTn>
                        </p:par>
                        <p:par>
                          <p:cTn id="22" fill="hold">
                            <p:stCondLst>
                              <p:cond delay="20000"/>
                            </p:stCondLst>
                            <p:childTnLst>
                              <p:par>
                                <p:cTn id="23" nodeType="afterEffect" fill="hold" presetClass="entr" presetID="4" presetSubtype="16">
                                  <p:stCondLst>
                                    <p:cond delay="2000"/>
                                  </p:stCondLst>
                                  <p:childTnLst>
                                    <p:set>
                                      <p:cBhvr>
                                        <p:cTn id="24" dur="6" fill="hold">
                                          <p:stCondLst>
                                            <p:cond delay="0"/>
                                          </p:stCondLst>
                                        </p:cTn>
                                        <p:tgtEl>
                                          <p:spTgt spid="180"/>
                                        </p:tgtEl>
                                        <p:attrNameLst>
                                          <p:attrName>style.visibility</p:attrName>
                                        </p:attrNameLst>
                                      </p:cBhvr>
                                      <p:to>
                                        <p:strVal val="visible"/>
                                      </p:to>
                                    </p:set>
                                    <p:animEffect filter="box(in)" transition="in">
                                      <p:cBhvr additive="repl">
                                        <p:cTn id="25" dur="3000"/>
                                        <p:tgtEl>
                                          <p:spTgt spid="180"/>
                                        </p:tgtEl>
                                      </p:cBhvr>
                                    </p:animEffect>
                                  </p:childTnLst>
                                </p:cTn>
                              </p:par>
                            </p:childTnLst>
                          </p:cTn>
                        </p:par>
                        <p:par>
                          <p:cTn id="26" fill="hold">
                            <p:stCondLst>
                              <p:cond delay="25000"/>
                            </p:stCondLst>
                            <p:childTnLst>
                              <p:par>
                                <p:cTn id="27" nodeType="afterEffect" fill="hold" presetClass="entr" presetID="4" presetSubtype="16">
                                  <p:stCondLst>
                                    <p:cond delay="2000"/>
                                  </p:stCondLst>
                                  <p:childTnLst>
                                    <p:set>
                                      <p:cBhvr>
                                        <p:cTn id="28" dur="1" fill="hold">
                                          <p:stCondLst>
                                            <p:cond delay="0"/>
                                          </p:stCondLst>
                                        </p:cTn>
                                        <p:tgtEl>
                                          <p:spTgt spid="175"/>
                                        </p:tgtEl>
                                        <p:attrNameLst>
                                          <p:attrName>style.visibility</p:attrName>
                                        </p:attrNameLst>
                                      </p:cBhvr>
                                      <p:to>
                                        <p:strVal val="visible"/>
                                      </p:to>
                                    </p:set>
                                    <p:animEffect filter="box(in)" transition="in">
                                      <p:cBhvr additive="repl">
                                        <p:cTn id="29" dur="750"/>
                                        <p:tgtEl>
                                          <p:spTgt spid="175"/>
                                        </p:tgtEl>
                                      </p:cBhvr>
                                    </p:animEffect>
                                  </p:childTnLst>
                                </p:cTn>
                              </p:par>
                            </p:childTnLst>
                          </p:cTn>
                        </p:par>
                        <p:par>
                          <p:cTn id="30" fill="hold">
                            <p:stCondLst>
                              <p:cond delay="30000"/>
                            </p:stCondLst>
                            <p:childTnLst>
                              <p:par>
                                <p:cTn id="31" nodeType="afterEffect" fill="hold" presetClass="entr" presetID="4" presetSubtype="16">
                                  <p:stCondLst>
                                    <p:cond delay="2000"/>
                                  </p:stCondLst>
                                  <p:childTnLst>
                                    <p:set>
                                      <p:cBhvr>
                                        <p:cTn id="32" dur="1" fill="hold">
                                          <p:stCondLst>
                                            <p:cond delay="0"/>
                                          </p:stCondLst>
                                        </p:cTn>
                                        <p:tgtEl>
                                          <p:spTgt spid="174"/>
                                        </p:tgtEl>
                                        <p:attrNameLst>
                                          <p:attrName>style.visibility</p:attrName>
                                        </p:attrNameLst>
                                      </p:cBhvr>
                                      <p:to>
                                        <p:strVal val="visible"/>
                                      </p:to>
                                    </p:set>
                                    <p:animEffect filter="box(in)" transition="in">
                                      <p:cBhvr additive="repl">
                                        <p:cTn id="33" dur="750"/>
                                        <p:tgtEl>
                                          <p:spTgt spid="174"/>
                                        </p:tgtEl>
                                      </p:cBhvr>
                                    </p:animEffect>
                                  </p:childTnLst>
                                </p:cTn>
                              </p:par>
                            </p:childTnLst>
                          </p:cTn>
                        </p:par>
                        <p:par>
                          <p:cTn id="34" fill="hold">
                            <p:stCondLst>
                              <p:cond delay="35000"/>
                            </p:stCondLst>
                            <p:childTnLst>
                              <p:par>
                                <p:cTn id="35" nodeType="afterEffect" fill="hold" presetClass="entr" presetID="4" presetSubtype="16">
                                  <p:stCondLst>
                                    <p:cond delay="2000"/>
                                  </p:stCondLst>
                                  <p:childTnLst>
                                    <p:set>
                                      <p:cBhvr>
                                        <p:cTn id="36" dur="1" fill="hold">
                                          <p:stCondLst>
                                            <p:cond delay="0"/>
                                          </p:stCondLst>
                                        </p:cTn>
                                        <p:tgtEl>
                                          <p:spTgt spid="177"/>
                                        </p:tgtEl>
                                        <p:attrNameLst>
                                          <p:attrName>style.visibility</p:attrName>
                                        </p:attrNameLst>
                                      </p:cBhvr>
                                      <p:to>
                                        <p:strVal val="visible"/>
                                      </p:to>
                                    </p:set>
                                    <p:animEffect filter="box(in)" transition="in">
                                      <p:cBhvr additive="repl">
                                        <p:cTn id="37" dur="750"/>
                                        <p:tgtEl>
                                          <p:spTgt spid="177"/>
                                        </p:tgtEl>
                                      </p:cBhvr>
                                    </p:animEffect>
                                  </p:childTnLst>
                                </p:cTn>
                              </p:par>
                            </p:childTnLst>
                          </p:cTn>
                        </p:par>
                        <p:par>
                          <p:cTn id="38" fill="hold">
                            <p:stCondLst>
                              <p:cond delay="40000"/>
                            </p:stCondLst>
                            <p:childTnLst>
                              <p:par>
                                <p:cTn id="39" nodeType="afterEffect" fill="hold" presetClass="entr" presetID="4" presetSubtype="16">
                                  <p:stCondLst>
                                    <p:cond delay="2000"/>
                                  </p:stCondLst>
                                  <p:childTnLst>
                                    <p:set>
                                      <p:cBhvr>
                                        <p:cTn id="40" dur="1" fill="hold">
                                          <p:stCondLst>
                                            <p:cond delay="0"/>
                                          </p:stCondLst>
                                        </p:cTn>
                                        <p:tgtEl>
                                          <p:spTgt spid="171"/>
                                        </p:tgtEl>
                                        <p:attrNameLst>
                                          <p:attrName>style.visibility</p:attrName>
                                        </p:attrNameLst>
                                      </p:cBhvr>
                                      <p:to>
                                        <p:strVal val="visible"/>
                                      </p:to>
                                    </p:set>
                                    <p:animEffect filter="box(in)" transition="in">
                                      <p:cBhvr additive="repl">
                                        <p:cTn id="41" dur="750"/>
                                        <p:tgtEl>
                                          <p:spTgt spid="171"/>
                                        </p:tgtEl>
                                      </p:cBhvr>
                                    </p:animEffect>
                                  </p:childTnLst>
                                </p:cTn>
                              </p:par>
                            </p:childTnLst>
                          </p:cTn>
                        </p:par>
                        <p:par>
                          <p:cTn id="42" fill="hold">
                            <p:stCondLst>
                              <p:cond delay="45000"/>
                            </p:stCondLst>
                            <p:childTnLst>
                              <p:par>
                                <p:cTn id="43" nodeType="afterEffect" fill="hold" presetClass="entr" presetID="4" presetSubtype="16">
                                  <p:stCondLst>
                                    <p:cond delay="2000"/>
                                  </p:stCondLst>
                                  <p:childTnLst>
                                    <p:set>
                                      <p:cBhvr>
                                        <p:cTn id="44" dur="1" fill="hold">
                                          <p:stCondLst>
                                            <p:cond delay="0"/>
                                          </p:stCondLst>
                                        </p:cTn>
                                        <p:tgtEl>
                                          <p:spTgt spid="172"/>
                                        </p:tgtEl>
                                        <p:attrNameLst>
                                          <p:attrName>style.visibility</p:attrName>
                                        </p:attrNameLst>
                                      </p:cBhvr>
                                      <p:to>
                                        <p:strVal val="visible"/>
                                      </p:to>
                                    </p:set>
                                    <p:animEffect filter="box(in)" transition="in">
                                      <p:cBhvr additive="repl">
                                        <p:cTn id="45" dur="500"/>
                                        <p:tgtEl>
                                          <p:spTgt spid="172"/>
                                        </p:tgtEl>
                                      </p:cBhvr>
                                    </p:animEffect>
                                  </p:childTnLst>
                                </p:cTn>
                              </p:par>
                            </p:childTnLst>
                          </p:cTn>
                        </p:par>
                        <p:par>
                          <p:cTn id="46" fill="hold">
                            <p:stCondLst>
                              <p:cond delay="49000"/>
                            </p:stCondLst>
                            <p:childTnLst>
                              <p:par>
                                <p:cTn id="47" nodeType="afterEffect" fill="hold" presetClass="entr" presetID="4" presetSubtype="16">
                                  <p:stCondLst>
                                    <p:cond delay="2000"/>
                                  </p:stCondLst>
                                  <p:childTnLst>
                                    <p:set>
                                      <p:cBhvr>
                                        <p:cTn id="48" dur="6" fill="hold">
                                          <p:stCondLst>
                                            <p:cond delay="0"/>
                                          </p:stCondLst>
                                        </p:cTn>
                                        <p:tgtEl>
                                          <p:spTgt spid="182"/>
                                        </p:tgtEl>
                                        <p:attrNameLst>
                                          <p:attrName>style.visibility</p:attrName>
                                        </p:attrNameLst>
                                      </p:cBhvr>
                                      <p:to>
                                        <p:strVal val="visible"/>
                                      </p:to>
                                    </p:set>
                                    <p:animEffect filter="box(in)" transition="in">
                                      <p:cBhvr additive="repl">
                                        <p:cTn id="49" dur="3000"/>
                                        <p:tgtEl>
                                          <p:spTgt spid="18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TextShape 1"/>
          <p:cNvSpPr txBox="1"/>
          <p:nvPr/>
        </p:nvSpPr>
        <p:spPr>
          <a:xfrm>
            <a:off x="182880" y="2073600"/>
            <a:ext cx="9326880" cy="486720"/>
          </a:xfrm>
          <a:prstGeom prst="rect">
            <a:avLst/>
          </a:prstGeom>
          <a:noFill/>
          <a:ln w="54720">
            <a:noFill/>
          </a:ln>
        </p:spPr>
        <p:txBody>
          <a:bodyPr lIns="90000" rIns="90000" tIns="45000" bIns="45000">
            <a:spAutoFit/>
          </a:bodyPr>
          <a:p>
            <a:r>
              <a:rPr b="0" lang="en-US" sz="2600" spc="-1" strike="noStrike">
                <a:latin typeface="Arial"/>
              </a:rPr>
              <a:t>2.</a:t>
            </a:r>
            <a:r>
              <a:rPr b="0" lang="en-US" sz="2800" spc="-1" strike="noStrike">
                <a:latin typeface="Arial"/>
              </a:rPr>
              <a:t>  Did ancient authors call those same people “Celts”?</a:t>
            </a:r>
            <a:endParaRPr b="0" lang="en-US" sz="2800" spc="-1" strike="noStrike">
              <a:latin typeface="Arial"/>
            </a:endParaRPr>
          </a:p>
        </p:txBody>
      </p:sp>
      <p:sp>
        <p:nvSpPr>
          <p:cNvPr id="289" name="TextShape 2"/>
          <p:cNvSpPr txBox="1"/>
          <p:nvPr/>
        </p:nvSpPr>
        <p:spPr>
          <a:xfrm>
            <a:off x="182880" y="2651760"/>
            <a:ext cx="9692640" cy="828360"/>
          </a:xfrm>
          <a:prstGeom prst="rect">
            <a:avLst/>
          </a:prstGeom>
          <a:noFill/>
          <a:ln w="54720">
            <a:noFill/>
          </a:ln>
        </p:spPr>
        <p:txBody>
          <a:bodyPr lIns="90000" rIns="90000" tIns="45000" bIns="45000">
            <a:spAutoFit/>
          </a:bodyPr>
          <a:p>
            <a:r>
              <a:rPr b="0" lang="en-US" sz="2600" spc="-1" strike="noStrike">
                <a:latin typeface="Arial"/>
              </a:rPr>
              <a:t>3. Has a Celtic language been spoken continuously in the region from ancient to modern times?</a:t>
            </a:r>
            <a:endParaRPr b="0" lang="en-US" sz="2600" spc="-1" strike="noStrike">
              <a:latin typeface="Arial"/>
            </a:endParaRPr>
          </a:p>
        </p:txBody>
      </p:sp>
      <p:pic>
        <p:nvPicPr>
          <p:cNvPr id="290" name="" descr=""/>
          <p:cNvPicPr/>
          <p:nvPr/>
        </p:nvPicPr>
        <p:blipFill>
          <a:blip r:embed="rId1"/>
          <a:stretch/>
        </p:blipFill>
        <p:spPr>
          <a:xfrm>
            <a:off x="5714280" y="3397320"/>
            <a:ext cx="3978360" cy="3735000"/>
          </a:xfrm>
          <a:prstGeom prst="rect">
            <a:avLst/>
          </a:prstGeom>
          <a:ln w="54720">
            <a:noFill/>
          </a:ln>
        </p:spPr>
      </p:pic>
      <p:sp>
        <p:nvSpPr>
          <p:cNvPr id="291" name="TextShape 3"/>
          <p:cNvSpPr txBox="1"/>
          <p:nvPr/>
        </p:nvSpPr>
        <p:spPr>
          <a:xfrm>
            <a:off x="182880" y="1517040"/>
            <a:ext cx="9784080" cy="556560"/>
          </a:xfrm>
          <a:prstGeom prst="rect">
            <a:avLst/>
          </a:prstGeom>
          <a:noFill/>
          <a:ln w="54720">
            <a:noFill/>
          </a:ln>
        </p:spPr>
        <p:txBody>
          <a:bodyPr lIns="90000" rIns="90000" tIns="45000" bIns="45000">
            <a:spAutoFit/>
          </a:bodyPr>
          <a:p>
            <a:r>
              <a:rPr b="0" lang="en-US" sz="2400" spc="-1" strike="noStrike">
                <a:latin typeface="Arial"/>
              </a:rPr>
              <a:t>1</a:t>
            </a:r>
            <a:r>
              <a:rPr b="0" lang="en-US" sz="2800" spc="-1" strike="noStrike">
                <a:latin typeface="Arial"/>
              </a:rPr>
              <a:t>.  Did ancient peoples of the region call themselves “Celts”?</a:t>
            </a:r>
            <a:endParaRPr b="0" lang="en-US" sz="2800" spc="-1" strike="noStrike">
              <a:latin typeface="Arial"/>
            </a:endParaRPr>
          </a:p>
        </p:txBody>
      </p:sp>
      <p:sp>
        <p:nvSpPr>
          <p:cNvPr id="292" name="TextShape 4"/>
          <p:cNvSpPr txBox="1"/>
          <p:nvPr/>
        </p:nvSpPr>
        <p:spPr>
          <a:xfrm>
            <a:off x="365760" y="3931920"/>
            <a:ext cx="5120640" cy="1509480"/>
          </a:xfrm>
          <a:prstGeom prst="rect">
            <a:avLst/>
          </a:prstGeom>
          <a:noFill/>
          <a:ln w="54720">
            <a:noFill/>
          </a:ln>
        </p:spPr>
        <p:txBody>
          <a:bodyPr lIns="90000" rIns="90000" tIns="45000" bIns="45000">
            <a:spAutoFit/>
          </a:bodyPr>
          <a:p>
            <a:pPr algn="ctr"/>
            <a:r>
              <a:rPr b="1" i="1" lang="en-US" sz="4800" spc="-1" strike="noStrike">
                <a:latin typeface="Arial"/>
              </a:rPr>
              <a:t>Brittany</a:t>
            </a:r>
            <a:r>
              <a:rPr b="1" i="1" lang="en-US" sz="2600" spc="-1" strike="noStrike">
                <a:latin typeface="Arial"/>
              </a:rPr>
              <a:t> </a:t>
            </a:r>
            <a:endParaRPr b="0" lang="en-US" sz="2600" spc="-1" strike="noStrike">
              <a:latin typeface="Arial"/>
            </a:endParaRPr>
          </a:p>
          <a:p>
            <a:pPr algn="ctr"/>
            <a:r>
              <a:rPr b="0" i="1" lang="en-US" sz="2600" spc="-1" strike="noStrike">
                <a:latin typeface="Arial"/>
              </a:rPr>
              <a:t>the only modern region that qualifies as a truly Celtic Region</a:t>
            </a:r>
            <a:r>
              <a:rPr b="0" i="1" lang="en-US" sz="2600" spc="-1" strike="noStrike">
                <a:latin typeface="Arial"/>
              </a:rPr>
              <a:t>.</a:t>
            </a:r>
            <a:endParaRPr b="0" lang="en-US" sz="2600" spc="-1" strike="noStrike">
              <a:latin typeface="Arial"/>
            </a:endParaRPr>
          </a:p>
        </p:txBody>
      </p:sp>
      <p:pic>
        <p:nvPicPr>
          <p:cNvPr id="293" name="" descr=""/>
          <p:cNvPicPr/>
          <p:nvPr/>
        </p:nvPicPr>
        <p:blipFill>
          <a:blip r:embed="rId2"/>
          <a:stretch/>
        </p:blipFill>
        <p:spPr>
          <a:xfrm>
            <a:off x="8371080" y="0"/>
            <a:ext cx="1709640" cy="1188720"/>
          </a:xfrm>
          <a:prstGeom prst="rect">
            <a:avLst/>
          </a:prstGeom>
          <a:ln w="54720">
            <a:noFill/>
          </a:ln>
        </p:spPr>
      </p:pic>
      <p:sp>
        <p:nvSpPr>
          <p:cNvPr id="294" name="TextShape 5"/>
          <p:cNvSpPr txBox="1"/>
          <p:nvPr/>
        </p:nvSpPr>
        <p:spPr>
          <a:xfrm>
            <a:off x="457200" y="365760"/>
            <a:ext cx="7955280" cy="602280"/>
          </a:xfrm>
          <a:prstGeom prst="rect">
            <a:avLst/>
          </a:prstGeom>
          <a:noFill/>
          <a:ln w="54720">
            <a:noFill/>
          </a:ln>
        </p:spPr>
        <p:txBody>
          <a:bodyPr lIns="90000" rIns="90000" tIns="45000" bIns="45000">
            <a:spAutoFit/>
          </a:bodyPr>
          <a:p>
            <a:r>
              <a:rPr b="1" lang="en-US" sz="3600" spc="-1" strike="noStrike">
                <a:latin typeface="Arial"/>
              </a:rPr>
              <a:t>Three Part Acid Test of “</a:t>
            </a:r>
            <a:r>
              <a:rPr b="1" i="1" lang="en-US" sz="3600" spc="-1" strike="noStrike">
                <a:latin typeface="Arial"/>
              </a:rPr>
              <a:t>Celtdom</a:t>
            </a:r>
            <a:r>
              <a:rPr b="1" lang="en-US" sz="3600" spc="-1" strike="noStrike">
                <a:latin typeface="Arial"/>
              </a:rPr>
              <a:t>”</a:t>
            </a:r>
            <a:endParaRPr b="0" lang="en-US" sz="3600" spc="-1" strike="noStrike">
              <a:latin typeface="Arial"/>
            </a:endParaRPr>
          </a:p>
        </p:txBody>
      </p:sp>
    </p:spTree>
  </p:cSld>
  <mc:AlternateContent>
    <mc:Choice Requires="p14">
      <p:transition spd="slow" p14:dur="2000">
        <p14:ripple/>
      </p:transition>
    </mc:Choice>
    <mc:Fallback>
      <p:transition spd="slow">
        <p:fade/>
      </p:transition>
    </mc:Fallback>
  </mc:AlternateContent>
  <p:timing>
    <p:tnLst>
      <p:par>
        <p:cTn id="351" dur="indefinite" restart="never" nodeType="tmRoot">
          <p:childTnLst>
            <p:seq>
              <p:cTn id="352" dur="indefinite" nodeType="mainSeq">
                <p:childTnLst>
                  <p:par>
                    <p:cTn id="353" fill="hold">
                      <p:stCondLst>
                        <p:cond delay="0"/>
                      </p:stCondLst>
                      <p:childTnLst>
                        <p:par>
                          <p:cTn id="354" fill="hold">
                            <p:stCondLst>
                              <p:cond delay="0"/>
                            </p:stCondLst>
                            <p:childTnLst>
                              <p:par>
                                <p:cTn id="355" nodeType="afterEffect" fill="hold" presetClass="entr" presetID="2" presetSubtype="4">
                                  <p:stCondLst>
                                    <p:cond delay="1000"/>
                                  </p:stCondLst>
                                  <p:childTnLst>
                                    <p:set>
                                      <p:cBhvr>
                                        <p:cTn id="356" dur="2" fill="hold">
                                          <p:stCondLst>
                                            <p:cond delay="0"/>
                                          </p:stCondLst>
                                        </p:cTn>
                                        <p:tgtEl>
                                          <p:spTgt spid="291"/>
                                        </p:tgtEl>
                                        <p:attrNameLst>
                                          <p:attrName>style.visibility</p:attrName>
                                        </p:attrNameLst>
                                      </p:cBhvr>
                                      <p:to>
                                        <p:strVal val="visible"/>
                                      </p:to>
                                    </p:set>
                                    <p:anim calcmode="lin" valueType="num">
                                      <p:cBhvr additive="repl">
                                        <p:cTn id="357" dur="1000" fill="hold"/>
                                        <p:tgtEl>
                                          <p:spTgt spid="291"/>
                                        </p:tgtEl>
                                        <p:attrNameLst>
                                          <p:attrName>ppt_x</p:attrName>
                                        </p:attrNameLst>
                                      </p:cBhvr>
                                      <p:tavLst>
                                        <p:tav tm="0">
                                          <p:val>
                                            <p:strVal val="#ppt_x"/>
                                          </p:val>
                                        </p:tav>
                                        <p:tav tm="100000">
                                          <p:val>
                                            <p:strVal val="#ppt_x"/>
                                          </p:val>
                                        </p:tav>
                                      </p:tavLst>
                                    </p:anim>
                                    <p:anim calcmode="lin" valueType="num">
                                      <p:cBhvr additive="repl">
                                        <p:cTn id="358" dur="1000" fill="hold"/>
                                        <p:tgtEl>
                                          <p:spTgt spid="291"/>
                                        </p:tgtEl>
                                        <p:attrNameLst>
                                          <p:attrName>ppt_y</p:attrName>
                                        </p:attrNameLst>
                                      </p:cBhvr>
                                      <p:tavLst>
                                        <p:tav tm="0">
                                          <p:val>
                                            <p:strVal val="1+#ppt_h/2"/>
                                          </p:val>
                                        </p:tav>
                                        <p:tav tm="100000">
                                          <p:val>
                                            <p:strVal val="#ppt_y"/>
                                          </p:val>
                                        </p:tav>
                                      </p:tavLst>
                                    </p:anim>
                                  </p:childTnLst>
                                </p:cTn>
                              </p:par>
                            </p:childTnLst>
                          </p:cTn>
                        </p:par>
                        <p:par>
                          <p:cTn id="359" fill="hold">
                            <p:stCondLst>
                              <p:cond delay="2000"/>
                            </p:stCondLst>
                            <p:childTnLst>
                              <p:par>
                                <p:cTn id="360" nodeType="afterEffect" fill="hold" presetClass="entr" presetID="2" presetSubtype="4">
                                  <p:stCondLst>
                                    <p:cond delay="3000"/>
                                  </p:stCondLst>
                                  <p:childTnLst>
                                    <p:set>
                                      <p:cBhvr>
                                        <p:cTn id="361" dur="4" fill="hold">
                                          <p:stCondLst>
                                            <p:cond delay="0"/>
                                          </p:stCondLst>
                                        </p:cTn>
                                        <p:tgtEl>
                                          <p:spTgt spid="288"/>
                                        </p:tgtEl>
                                        <p:attrNameLst>
                                          <p:attrName>style.visibility</p:attrName>
                                        </p:attrNameLst>
                                      </p:cBhvr>
                                      <p:to>
                                        <p:strVal val="visible"/>
                                      </p:to>
                                    </p:set>
                                    <p:anim calcmode="lin" valueType="num">
                                      <p:cBhvr additive="repl">
                                        <p:cTn id="362" dur="2000" fill="hold"/>
                                        <p:tgtEl>
                                          <p:spTgt spid="288"/>
                                        </p:tgtEl>
                                        <p:attrNameLst>
                                          <p:attrName>ppt_x</p:attrName>
                                        </p:attrNameLst>
                                      </p:cBhvr>
                                      <p:tavLst>
                                        <p:tav tm="0">
                                          <p:val>
                                            <p:strVal val="#ppt_x"/>
                                          </p:val>
                                        </p:tav>
                                        <p:tav tm="100000">
                                          <p:val>
                                            <p:strVal val="#ppt_x"/>
                                          </p:val>
                                        </p:tav>
                                      </p:tavLst>
                                    </p:anim>
                                    <p:anim calcmode="lin" valueType="num">
                                      <p:cBhvr additive="repl">
                                        <p:cTn id="363" dur="2000" fill="hold"/>
                                        <p:tgtEl>
                                          <p:spTgt spid="288"/>
                                        </p:tgtEl>
                                        <p:attrNameLst>
                                          <p:attrName>ppt_y</p:attrName>
                                        </p:attrNameLst>
                                      </p:cBhvr>
                                      <p:tavLst>
                                        <p:tav tm="0">
                                          <p:val>
                                            <p:strVal val="1+#ppt_h/2"/>
                                          </p:val>
                                        </p:tav>
                                        <p:tav tm="100000">
                                          <p:val>
                                            <p:strVal val="#ppt_y"/>
                                          </p:val>
                                        </p:tav>
                                      </p:tavLst>
                                    </p:anim>
                                  </p:childTnLst>
                                </p:cTn>
                              </p:par>
                            </p:childTnLst>
                          </p:cTn>
                        </p:par>
                        <p:par>
                          <p:cTn id="364" fill="hold">
                            <p:stCondLst>
                              <p:cond delay="7000"/>
                            </p:stCondLst>
                            <p:childTnLst>
                              <p:par>
                                <p:cTn id="365" nodeType="afterEffect" fill="hold" presetClass="entr" presetID="2" presetSubtype="4">
                                  <p:stCondLst>
                                    <p:cond delay="2000"/>
                                  </p:stCondLst>
                                  <p:childTnLst>
                                    <p:set>
                                      <p:cBhvr>
                                        <p:cTn id="366" dur="4" fill="hold">
                                          <p:stCondLst>
                                            <p:cond delay="0"/>
                                          </p:stCondLst>
                                        </p:cTn>
                                        <p:tgtEl>
                                          <p:spTgt spid="289"/>
                                        </p:tgtEl>
                                        <p:attrNameLst>
                                          <p:attrName>style.visibility</p:attrName>
                                        </p:attrNameLst>
                                      </p:cBhvr>
                                      <p:to>
                                        <p:strVal val="visible"/>
                                      </p:to>
                                    </p:set>
                                    <p:anim calcmode="lin" valueType="num">
                                      <p:cBhvr additive="repl">
                                        <p:cTn id="367" dur="2000" fill="hold"/>
                                        <p:tgtEl>
                                          <p:spTgt spid="289"/>
                                        </p:tgtEl>
                                        <p:attrNameLst>
                                          <p:attrName>ppt_x</p:attrName>
                                        </p:attrNameLst>
                                      </p:cBhvr>
                                      <p:tavLst>
                                        <p:tav tm="0">
                                          <p:val>
                                            <p:strVal val="#ppt_x"/>
                                          </p:val>
                                        </p:tav>
                                        <p:tav tm="100000">
                                          <p:val>
                                            <p:strVal val="#ppt_x"/>
                                          </p:val>
                                        </p:tav>
                                      </p:tavLst>
                                    </p:anim>
                                    <p:anim calcmode="lin" valueType="num">
                                      <p:cBhvr additive="repl">
                                        <p:cTn id="368" dur="2000" fill="hold"/>
                                        <p:tgtEl>
                                          <p:spTgt spid="289"/>
                                        </p:tgtEl>
                                        <p:attrNameLst>
                                          <p:attrName>ppt_y</p:attrName>
                                        </p:attrNameLst>
                                      </p:cBhvr>
                                      <p:tavLst>
                                        <p:tav tm="0">
                                          <p:val>
                                            <p:strVal val="1+#ppt_h/2"/>
                                          </p:val>
                                        </p:tav>
                                        <p:tav tm="100000">
                                          <p:val>
                                            <p:strVal val="#ppt_y"/>
                                          </p:val>
                                        </p:tav>
                                      </p:tavLst>
                                    </p:anim>
                                  </p:childTnLst>
                                </p:cTn>
                              </p:par>
                            </p:childTnLst>
                          </p:cTn>
                        </p:par>
                      </p:childTnLst>
                    </p:cTn>
                  </p:par>
                  <p:par>
                    <p:cTn id="369" fill="hold">
                      <p:stCondLst>
                        <p:cond delay="indefinite"/>
                      </p:stCondLst>
                      <p:childTnLst>
                        <p:par>
                          <p:cTn id="370" fill="hold">
                            <p:stCondLst>
                              <p:cond delay="0"/>
                            </p:stCondLst>
                            <p:childTnLst>
                              <p:par>
                                <p:cTn id="371" nodeType="clickEffect" fill="hold" presetClass="entr" presetID="51">
                                  <p:stCondLst>
                                    <p:cond delay="0"/>
                                  </p:stCondLst>
                                  <p:childTnLst>
                                    <p:set>
                                      <p:cBhvr>
                                        <p:cTn id="372" dur="1" fill="hold">
                                          <p:stCondLst>
                                            <p:cond delay="0"/>
                                          </p:stCondLst>
                                        </p:cTn>
                                        <p:tgtEl>
                                          <p:spTgt spid="292"/>
                                        </p:tgtEl>
                                        <p:attrNameLst>
                                          <p:attrName>style.visibility</p:attrName>
                                        </p:attrNameLst>
                                      </p:cBhvr>
                                      <p:to>
                                        <p:strVal val="visible"/>
                                      </p:to>
                                    </p:set>
                                    <p:animEffect filter="fade" transition="in">
                                      <p:cBhvr additive="repl">
                                        <p:cTn id="373" dur="1155"/>
                                        <p:tgtEl>
                                          <p:spTgt spid="292"/>
                                        </p:tgtEl>
                                      </p:cBhvr>
                                    </p:animEffect>
                                    <p:animScale>
                                      <p:cBhvr>
                                        <p:cTn id="374" dur="1155" fill="hold"/>
                                        <p:tgtEl>
                                          <p:spTgt spid="292"/>
                                        </p:tgtEl>
                                      </p:cBhvr>
                                      <p:from x="10000" y="10000"/>
                                      <p:to x="200000" y="450000"/>
                                    </p:animScale>
                                    <p:animScale>
                                      <p:cBhvr>
                                        <p:cTn id="375" dur="1845" fill="hold">
                                          <p:stCondLst>
                                            <p:cond delay="1155"/>
                                          </p:stCondLst>
                                        </p:cTn>
                                        <p:tgtEl>
                                          <p:spTgt spid="292"/>
                                        </p:tgtEl>
                                      </p:cBhvr>
                                      <p:from x="200000" y="450000"/>
                                      <p:to x="100000" y="100000"/>
                                    </p:animScale>
                                    <p:set>
                                      <p:cBhvr>
                                        <p:cTn id="376" dur="1155" fill="hold"/>
                                        <p:tgtEl>
                                          <p:spTgt spid="292"/>
                                        </p:tgtEl>
                                        <p:attrNameLst>
                                          <p:attrName>ppt_x</p:attrName>
                                        </p:attrNameLst>
                                      </p:cBhvr>
                                      <p:to>
                                        <p:strVal val="(0.5)"/>
                                      </p:to>
                                    </p:set>
                                    <p:anim calcmode="lin" valueType="num" from="(0.5)" to="(#ppt_x)">
                                      <p:cBhvr additive="repl">
                                        <p:cTn id="377" dur="1845" fill="hold">
                                          <p:stCondLst>
                                            <p:cond delay="1155"/>
                                          </p:stCondLst>
                                        </p:cTn>
                                        <p:tgtEl>
                                          <p:spTgt spid="292"/>
                                        </p:tgtEl>
                                        <p:attrNameLst>
                                          <p:attrName>ppt_x</p:attrName>
                                        </p:attrNameLst>
                                      </p:cBhvr>
                                    </p:anim>
                                    <p:set>
                                      <p:cBhvr>
                                        <p:cTn id="378" dur="1155" fill="hold"/>
                                        <p:tgtEl>
                                          <p:spTgt spid="292"/>
                                        </p:tgtEl>
                                        <p:attrNameLst>
                                          <p:attrName>ppt_y</p:attrName>
                                        </p:attrNameLst>
                                      </p:cBhvr>
                                      <p:to>
                                        <p:strVal val="(#ppt_y+0.4)"/>
                                      </p:to>
                                    </p:set>
                                    <p:anim calcmode="lin" valueType="num" from="(#ppt_y+0.4)" to="(#ppt_y)">
                                      <p:cBhvr additive="repl">
                                        <p:cTn id="379" dur="1845" fill="hold">
                                          <p:stCondLst>
                                            <p:cond delay="1155"/>
                                          </p:stCondLst>
                                        </p:cTn>
                                        <p:tgtEl>
                                          <p:spTgt spid="292"/>
                                        </p:tgtEl>
                                        <p:attrNameLst>
                                          <p:attrName>ppt_y</p:attrName>
                                        </p:attrNameLst>
                                      </p:cBhvr>
                                    </p:anim>
                                  </p:childTnLst>
                                </p:cTn>
                              </p:par>
                            </p:childTnLst>
                          </p:cTn>
                        </p:par>
                        <p:par>
                          <p:cTn id="380" fill="hold">
                            <p:stCondLst>
                              <p:cond delay="3000"/>
                            </p:stCondLst>
                            <p:childTnLst>
                              <p:par>
                                <p:cTn id="381" nodeType="afterEffect" fill="hold" presetClass="entr" presetID="10">
                                  <p:stCondLst>
                                    <p:cond delay="1000"/>
                                  </p:stCondLst>
                                  <p:childTnLst>
                                    <p:set>
                                      <p:cBhvr>
                                        <p:cTn id="382" dur="1" fill="hold">
                                          <p:stCondLst>
                                            <p:cond delay="0"/>
                                          </p:stCondLst>
                                        </p:cTn>
                                        <p:tgtEl>
                                          <p:spTgt spid="290"/>
                                        </p:tgtEl>
                                        <p:attrNameLst>
                                          <p:attrName>style.visibility</p:attrName>
                                        </p:attrNameLst>
                                      </p:cBhvr>
                                      <p:to>
                                        <p:strVal val="visible"/>
                                      </p:to>
                                    </p:set>
                                    <p:animEffect filter="fade" transition="in">
                                      <p:cBhvr additive="repl">
                                        <p:cTn id="383" dur="3000"/>
                                        <p:tgtEl>
                                          <p:spTgt spid="29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TextShape 1"/>
          <p:cNvSpPr txBox="1"/>
          <p:nvPr/>
        </p:nvSpPr>
        <p:spPr>
          <a:xfrm>
            <a:off x="1005840" y="365760"/>
            <a:ext cx="7132320" cy="885960"/>
          </a:xfrm>
          <a:prstGeom prst="rect">
            <a:avLst/>
          </a:prstGeom>
          <a:noFill/>
          <a:ln w="54720">
            <a:noFill/>
          </a:ln>
        </p:spPr>
        <p:txBody>
          <a:bodyPr lIns="90000" rIns="90000" tIns="45000" bIns="45000">
            <a:spAutoFit/>
          </a:bodyPr>
          <a:p>
            <a:r>
              <a:rPr b="1" lang="en-US" sz="3200" spc="-1" strike="noStrike">
                <a:latin typeface="Arial"/>
              </a:rPr>
              <a:t>Music of  Cornwall -</a:t>
            </a:r>
            <a:r>
              <a:rPr b="1" i="1" lang="en-US" sz="2400" spc="-1" strike="noStrike">
                <a:latin typeface="Arial"/>
              </a:rPr>
              <a:t>Chirstmas Carols</a:t>
            </a:r>
            <a:endParaRPr b="0" lang="en-US" sz="2400" spc="-1" strike="noStrike">
              <a:latin typeface="Arial"/>
            </a:endParaRPr>
          </a:p>
        </p:txBody>
      </p:sp>
      <p:pic>
        <p:nvPicPr>
          <p:cNvPr id="296" name="" descr=""/>
          <p:cNvPicPr/>
          <p:nvPr/>
        </p:nvPicPr>
        <p:blipFill>
          <a:blip r:embed="rId1"/>
          <a:stretch/>
        </p:blipFill>
        <p:spPr>
          <a:xfrm>
            <a:off x="370440" y="992880"/>
            <a:ext cx="5115960" cy="3762000"/>
          </a:xfrm>
          <a:prstGeom prst="rect">
            <a:avLst/>
          </a:prstGeom>
          <a:ln w="54720">
            <a:noFill/>
          </a:ln>
        </p:spPr>
      </p:pic>
      <p:pic>
        <p:nvPicPr>
          <p:cNvPr id="297" name="" descr=""/>
          <p:cNvPicPr/>
          <p:nvPr/>
        </p:nvPicPr>
        <p:blipFill>
          <a:blip r:embed="rId2"/>
          <a:stretch/>
        </p:blipFill>
        <p:spPr>
          <a:xfrm>
            <a:off x="8371440" y="0"/>
            <a:ext cx="1709640" cy="1188720"/>
          </a:xfrm>
          <a:prstGeom prst="rect">
            <a:avLst/>
          </a:prstGeom>
          <a:ln w="54720">
            <a:noFill/>
          </a:ln>
        </p:spPr>
      </p:pic>
      <p:sp>
        <p:nvSpPr>
          <p:cNvPr id="298" name="TextShape 2"/>
          <p:cNvSpPr txBox="1"/>
          <p:nvPr/>
        </p:nvSpPr>
        <p:spPr>
          <a:xfrm>
            <a:off x="2468880" y="5030640"/>
            <a:ext cx="7223760" cy="1370160"/>
          </a:xfrm>
          <a:prstGeom prst="rect">
            <a:avLst/>
          </a:prstGeom>
          <a:noFill/>
          <a:ln w="54720">
            <a:noFill/>
          </a:ln>
        </p:spPr>
        <p:txBody>
          <a:bodyPr lIns="90000" rIns="90000" tIns="45000" bIns="45000">
            <a:spAutoFit/>
          </a:bodyPr>
          <a:p>
            <a:r>
              <a:rPr b="0" lang="en-US" sz="1800" spc="-1" strike="noStrike">
                <a:latin typeface="Arial"/>
              </a:rPr>
              <a:t>A newspaper article reporting on the dinner stated  that “Dickens had started a discussion over unusual names and it was agreed that Marley was indeed an unusual name. It was said that Dickens told Marley, '</a:t>
            </a:r>
            <a:r>
              <a:rPr b="1" i="1" lang="en-US" sz="1800" spc="-1" strike="noStrike">
                <a:latin typeface="Arial"/>
              </a:rPr>
              <a:t>by the end of the year your name will be a household word'”.</a:t>
            </a:r>
            <a:endParaRPr b="0" lang="en-US" sz="1800" spc="-1" strike="noStrike">
              <a:latin typeface="Arial"/>
            </a:endParaRPr>
          </a:p>
        </p:txBody>
      </p:sp>
      <p:sp>
        <p:nvSpPr>
          <p:cNvPr id="299" name="TextShape 3"/>
          <p:cNvSpPr txBox="1"/>
          <p:nvPr/>
        </p:nvSpPr>
        <p:spPr>
          <a:xfrm>
            <a:off x="5669280" y="3200400"/>
            <a:ext cx="3931920" cy="1371600"/>
          </a:xfrm>
          <a:prstGeom prst="rect">
            <a:avLst/>
          </a:prstGeom>
          <a:noFill/>
          <a:ln w="54720">
            <a:noFill/>
          </a:ln>
        </p:spPr>
        <p:txBody>
          <a:bodyPr lIns="90000" rIns="90000" tIns="45000" bIns="45000">
            <a:spAutoFit/>
          </a:bodyPr>
          <a:p>
            <a:r>
              <a:rPr b="0" lang="en-US" sz="1800" spc="-1" strike="noStrike">
                <a:latin typeface="Arial"/>
              </a:rPr>
              <a:t>On St </a:t>
            </a:r>
            <a:r>
              <a:rPr b="0" lang="en-US" sz="1800" spc="-1" strike="noStrike">
                <a:latin typeface="Arial"/>
              </a:rPr>
              <a:t>Patrick's</a:t>
            </a:r>
            <a:r>
              <a:rPr b="0" lang="en-US" sz="1800" spc="-1" strike="noStrike">
                <a:latin typeface="Arial"/>
              </a:rPr>
              <a:t> Day 1842, at 11 Cork Street, Westminster, London,  Dr Miles Marley invited guests over to celebrate – one of those guests was Charles Dickens.</a:t>
            </a:r>
            <a:endParaRPr b="0" lang="en-US" sz="1800" spc="-1" strike="noStrike">
              <a:latin typeface="Arial"/>
            </a:endParaRPr>
          </a:p>
        </p:txBody>
      </p:sp>
      <p:sp>
        <p:nvSpPr>
          <p:cNvPr id="300" name="TextShape 4"/>
          <p:cNvSpPr txBox="1"/>
          <p:nvPr/>
        </p:nvSpPr>
        <p:spPr>
          <a:xfrm>
            <a:off x="1371600" y="6583680"/>
            <a:ext cx="8412480" cy="421920"/>
          </a:xfrm>
          <a:prstGeom prst="rect">
            <a:avLst/>
          </a:prstGeom>
          <a:noFill/>
          <a:ln w="54720">
            <a:noFill/>
          </a:ln>
        </p:spPr>
        <p:txBody>
          <a:bodyPr lIns="90000" rIns="90000" tIns="45000" bIns="45000">
            <a:spAutoFit/>
          </a:bodyPr>
          <a:p>
            <a:r>
              <a:rPr b="1" i="1" lang="en-US" sz="1800" spc="-1" strike="noStrike">
                <a:latin typeface="Arial"/>
              </a:rPr>
              <a:t>A </a:t>
            </a:r>
            <a:r>
              <a:rPr b="1" i="1" lang="en-US" sz="1800" spc="-1" strike="noStrike">
                <a:latin typeface="Arial"/>
              </a:rPr>
              <a:t>Christmas</a:t>
            </a:r>
            <a:r>
              <a:rPr b="1" i="1" lang="en-US" sz="1800" spc="-1" strike="noStrike">
                <a:latin typeface="Arial"/>
              </a:rPr>
              <a:t> Carol was published in 1843 and sold 6,000 copies in that year</a:t>
            </a:r>
            <a:endParaRPr b="0" lang="en-US" sz="1800" spc="-1" strike="noStrike">
              <a:latin typeface="Arial"/>
            </a:endParaRPr>
          </a:p>
        </p:txBody>
      </p:sp>
      <p:sp>
        <p:nvSpPr>
          <p:cNvPr id="301" name="TextShape 5"/>
          <p:cNvSpPr txBox="1"/>
          <p:nvPr/>
        </p:nvSpPr>
        <p:spPr>
          <a:xfrm>
            <a:off x="5577840" y="1463040"/>
            <a:ext cx="4297680" cy="457200"/>
          </a:xfrm>
          <a:prstGeom prst="rect">
            <a:avLst/>
          </a:prstGeom>
          <a:noFill/>
          <a:ln w="54720">
            <a:noFill/>
          </a:ln>
        </p:spPr>
        <p:txBody>
          <a:bodyPr lIns="90000" rIns="90000" tIns="45000" bIns="45000">
            <a:spAutoFit/>
          </a:bodyPr>
          <a:p>
            <a:r>
              <a:rPr b="1" lang="en-US" sz="2400" spc="-1" strike="noStrike">
                <a:latin typeface="Arial"/>
              </a:rPr>
              <a:t>Cornwall &amp; Charles Dickens</a:t>
            </a:r>
            <a:endParaRPr b="0" lang="en-US" sz="2400" spc="-1" strike="noStrike">
              <a:latin typeface="Arial"/>
            </a:endParaRPr>
          </a:p>
        </p:txBody>
      </p:sp>
      <p:sp>
        <p:nvSpPr>
          <p:cNvPr id="302" name="TextShape 6"/>
          <p:cNvSpPr txBox="1"/>
          <p:nvPr/>
        </p:nvSpPr>
        <p:spPr>
          <a:xfrm>
            <a:off x="5669280" y="2011680"/>
            <a:ext cx="4114800" cy="1114200"/>
          </a:xfrm>
          <a:prstGeom prst="rect">
            <a:avLst/>
          </a:prstGeom>
          <a:noFill/>
          <a:ln w="54720">
            <a:noFill/>
          </a:ln>
        </p:spPr>
        <p:txBody>
          <a:bodyPr lIns="90000" rIns="90000" tIns="45000" bIns="45000">
            <a:spAutoFit/>
          </a:bodyPr>
          <a:p>
            <a:r>
              <a:rPr b="0" lang="en-US" sz="1800" spc="-1" strike="noStrike">
                <a:latin typeface="Arial"/>
              </a:rPr>
              <a:t>Dickens frequently visited Cornwall and used many landscape features there to describe the setting of his novel </a:t>
            </a:r>
            <a:r>
              <a:rPr b="1" i="1" lang="en-US" sz="1800" spc="-1" strike="noStrike">
                <a:latin typeface="Arial"/>
              </a:rPr>
              <a:t>A Christmas Carol</a:t>
            </a:r>
            <a:r>
              <a:rPr b="0" lang="en-US" sz="1800" spc="-1" strike="noStrike">
                <a:latin typeface="Arial"/>
              </a:rPr>
              <a:t>.</a:t>
            </a:r>
            <a:endParaRPr b="0" lang="en-US" sz="1800" spc="-1" strike="noStrike">
              <a:latin typeface="Arial"/>
            </a:endParaRPr>
          </a:p>
        </p:txBody>
      </p:sp>
      <p:sp>
        <p:nvSpPr>
          <p:cNvPr id="303" name="TextShape 7"/>
          <p:cNvSpPr txBox="1"/>
          <p:nvPr/>
        </p:nvSpPr>
        <p:spPr>
          <a:xfrm>
            <a:off x="1188720" y="6979320"/>
            <a:ext cx="8423280" cy="427320"/>
          </a:xfrm>
          <a:prstGeom prst="rect">
            <a:avLst/>
          </a:prstGeom>
          <a:noFill/>
          <a:ln w="54720">
            <a:noFill/>
          </a:ln>
        </p:spPr>
        <p:txBody>
          <a:bodyPr lIns="90000" rIns="90000" tIns="45000" bIns="45000">
            <a:spAutoFit/>
          </a:bodyPr>
          <a:p>
            <a:r>
              <a:rPr b="0" lang="en-US" sz="2200" spc="-1" strike="noStrike">
                <a:latin typeface="Arial"/>
                <a:hlinkClick r:id="rId3"/>
              </a:rPr>
              <a:t>E:\Celtic LECTURE\mp3\Cornwall Reel Set s Water - Window.mp3</a:t>
            </a:r>
            <a:endParaRPr b="0" lang="en-US" sz="2200" spc="-1" strike="noStrike">
              <a:latin typeface="Arial"/>
            </a:endParaRPr>
          </a:p>
        </p:txBody>
      </p:sp>
    </p:spTree>
  </p:cSld>
  <mc:AlternateContent>
    <mc:Choice Requires="p14">
      <p:transition spd="slow" p14:dur="2000">
        <p14:ripple/>
      </p:transition>
    </mc:Choice>
    <mc:Fallback>
      <p:transition spd="slow">
        <p:fade/>
      </p:transition>
    </mc:Fallback>
  </mc:AlternateContent>
  <p:timing>
    <p:tnLst>
      <p:par>
        <p:cTn id="384" dur="indefinite" restart="never" nodeType="tmRoot">
          <p:childTnLst>
            <p:seq>
              <p:cTn id="385" dur="indefinite" nodeType="mainSeq">
                <p:childTnLst>
                  <p:par>
                    <p:cTn id="386" fill="hold">
                      <p:stCondLst>
                        <p:cond delay="indefinite"/>
                      </p:stCondLst>
                      <p:childTnLst>
                        <p:par>
                          <p:cTn id="387" fill="hold">
                            <p:stCondLst>
                              <p:cond delay="0"/>
                            </p:stCondLst>
                            <p:childTnLst>
                              <p:par>
                                <p:cTn id="388" nodeType="clickEffect" fill="hold" presetClass="entr" presetID="53">
                                  <p:stCondLst>
                                    <p:cond delay="0"/>
                                  </p:stCondLst>
                                  <p:childTnLst>
                                    <p:set>
                                      <p:cBhvr>
                                        <p:cTn id="389" dur="6" fill="hold">
                                          <p:stCondLst>
                                            <p:cond delay="0"/>
                                          </p:stCondLst>
                                        </p:cTn>
                                        <p:tgtEl>
                                          <p:spTgt spid="301"/>
                                        </p:tgtEl>
                                        <p:attrNameLst>
                                          <p:attrName>style.visibility</p:attrName>
                                        </p:attrNameLst>
                                      </p:cBhvr>
                                      <p:to>
                                        <p:strVal val="visible"/>
                                      </p:to>
                                    </p:set>
                                    <p:anim calcmode="lin" valueType="num">
                                      <p:cBhvr additive="repl">
                                        <p:cTn id="390" dur="3000" fill="hold"/>
                                        <p:tgtEl>
                                          <p:spTgt spid="301"/>
                                        </p:tgtEl>
                                        <p:attrNameLst>
                                          <p:attrName>ppt_w</p:attrName>
                                        </p:attrNameLst>
                                      </p:cBhvr>
                                      <p:tavLst>
                                        <p:tav tm="0">
                                          <p:val>
                                            <p:strVal val="0"/>
                                          </p:val>
                                        </p:tav>
                                        <p:tav tm="100000">
                                          <p:val>
                                            <p:strVal val="#ppt_w"/>
                                          </p:val>
                                        </p:tav>
                                      </p:tavLst>
                                    </p:anim>
                                    <p:anim calcmode="lin" valueType="num">
                                      <p:cBhvr additive="repl">
                                        <p:cTn id="391" dur="3000" fill="hold"/>
                                        <p:tgtEl>
                                          <p:spTgt spid="301"/>
                                        </p:tgtEl>
                                        <p:attrNameLst>
                                          <p:attrName>ppt_h</p:attrName>
                                        </p:attrNameLst>
                                      </p:cBhvr>
                                      <p:tavLst>
                                        <p:tav tm="0">
                                          <p:val>
                                            <p:strVal val="0"/>
                                          </p:val>
                                        </p:tav>
                                        <p:tav tm="100000">
                                          <p:val>
                                            <p:strVal val="#ppt_h"/>
                                          </p:val>
                                        </p:tav>
                                      </p:tavLst>
                                    </p:anim>
                                    <p:animEffect filter="fade" transition="in">
                                      <p:cBhvr additive="repl">
                                        <p:cTn id="392" dur="3000"/>
                                        <p:tgtEl>
                                          <p:spTgt spid="301"/>
                                        </p:tgtEl>
                                      </p:cBhvr>
                                    </p:animEffect>
                                  </p:childTnLst>
                                </p:cTn>
                              </p:par>
                            </p:childTnLst>
                          </p:cTn>
                        </p:par>
                        <p:par>
                          <p:cTn id="393" fill="hold">
                            <p:stCondLst>
                              <p:cond delay="3000"/>
                            </p:stCondLst>
                            <p:childTnLst>
                              <p:par>
                                <p:cTn id="394" nodeType="afterEffect" fill="hold" presetClass="entr" presetID="53">
                                  <p:stCondLst>
                                    <p:cond delay="0"/>
                                  </p:stCondLst>
                                  <p:childTnLst>
                                    <p:set>
                                      <p:cBhvr>
                                        <p:cTn id="395" dur="6" fill="hold">
                                          <p:stCondLst>
                                            <p:cond delay="0"/>
                                          </p:stCondLst>
                                        </p:cTn>
                                        <p:tgtEl>
                                          <p:spTgt spid="302"/>
                                        </p:tgtEl>
                                        <p:attrNameLst>
                                          <p:attrName>style.visibility</p:attrName>
                                        </p:attrNameLst>
                                      </p:cBhvr>
                                      <p:to>
                                        <p:strVal val="visible"/>
                                      </p:to>
                                    </p:set>
                                    <p:anim calcmode="lin" valueType="num">
                                      <p:cBhvr additive="repl">
                                        <p:cTn id="396" dur="3000" fill="hold"/>
                                        <p:tgtEl>
                                          <p:spTgt spid="302"/>
                                        </p:tgtEl>
                                        <p:attrNameLst>
                                          <p:attrName>ppt_w</p:attrName>
                                        </p:attrNameLst>
                                      </p:cBhvr>
                                      <p:tavLst>
                                        <p:tav tm="0">
                                          <p:val>
                                            <p:strVal val="0"/>
                                          </p:val>
                                        </p:tav>
                                        <p:tav tm="100000">
                                          <p:val>
                                            <p:strVal val="#ppt_w"/>
                                          </p:val>
                                        </p:tav>
                                      </p:tavLst>
                                    </p:anim>
                                    <p:anim calcmode="lin" valueType="num">
                                      <p:cBhvr additive="repl">
                                        <p:cTn id="397" dur="3000" fill="hold"/>
                                        <p:tgtEl>
                                          <p:spTgt spid="302"/>
                                        </p:tgtEl>
                                        <p:attrNameLst>
                                          <p:attrName>ppt_h</p:attrName>
                                        </p:attrNameLst>
                                      </p:cBhvr>
                                      <p:tavLst>
                                        <p:tav tm="0">
                                          <p:val>
                                            <p:strVal val="0"/>
                                          </p:val>
                                        </p:tav>
                                        <p:tav tm="100000">
                                          <p:val>
                                            <p:strVal val="#ppt_h"/>
                                          </p:val>
                                        </p:tav>
                                      </p:tavLst>
                                    </p:anim>
                                    <p:animEffect filter="fade" transition="in">
                                      <p:cBhvr additive="repl">
                                        <p:cTn id="398" dur="3000"/>
                                        <p:tgtEl>
                                          <p:spTgt spid="302"/>
                                        </p:tgtEl>
                                      </p:cBhvr>
                                    </p:animEffect>
                                  </p:childTnLst>
                                </p:cTn>
                              </p:par>
                            </p:childTnLst>
                          </p:cTn>
                        </p:par>
                        <p:par>
                          <p:cTn id="399" fill="hold">
                            <p:stCondLst>
                              <p:cond delay="6000"/>
                            </p:stCondLst>
                            <p:childTnLst>
                              <p:par>
                                <p:cTn id="400" nodeType="afterEffect" fill="hold" presetClass="entr" presetID="53">
                                  <p:stCondLst>
                                    <p:cond delay="7000"/>
                                  </p:stCondLst>
                                  <p:childTnLst>
                                    <p:set>
                                      <p:cBhvr>
                                        <p:cTn id="401" dur="6" fill="hold">
                                          <p:stCondLst>
                                            <p:cond delay="0"/>
                                          </p:stCondLst>
                                        </p:cTn>
                                        <p:tgtEl>
                                          <p:spTgt spid="299"/>
                                        </p:tgtEl>
                                        <p:attrNameLst>
                                          <p:attrName>style.visibility</p:attrName>
                                        </p:attrNameLst>
                                      </p:cBhvr>
                                      <p:to>
                                        <p:strVal val="visible"/>
                                      </p:to>
                                    </p:set>
                                    <p:anim calcmode="lin" valueType="num">
                                      <p:cBhvr additive="repl">
                                        <p:cTn id="402" dur="3000" fill="hold"/>
                                        <p:tgtEl>
                                          <p:spTgt spid="299"/>
                                        </p:tgtEl>
                                        <p:attrNameLst>
                                          <p:attrName>ppt_w</p:attrName>
                                        </p:attrNameLst>
                                      </p:cBhvr>
                                      <p:tavLst>
                                        <p:tav tm="0">
                                          <p:val>
                                            <p:strVal val="0"/>
                                          </p:val>
                                        </p:tav>
                                        <p:tav tm="100000">
                                          <p:val>
                                            <p:strVal val="#ppt_w"/>
                                          </p:val>
                                        </p:tav>
                                      </p:tavLst>
                                    </p:anim>
                                    <p:anim calcmode="lin" valueType="num">
                                      <p:cBhvr additive="repl">
                                        <p:cTn id="403" dur="3000" fill="hold"/>
                                        <p:tgtEl>
                                          <p:spTgt spid="299"/>
                                        </p:tgtEl>
                                        <p:attrNameLst>
                                          <p:attrName>ppt_h</p:attrName>
                                        </p:attrNameLst>
                                      </p:cBhvr>
                                      <p:tavLst>
                                        <p:tav tm="0">
                                          <p:val>
                                            <p:strVal val="0"/>
                                          </p:val>
                                        </p:tav>
                                        <p:tav tm="100000">
                                          <p:val>
                                            <p:strVal val="#ppt_h"/>
                                          </p:val>
                                        </p:tav>
                                      </p:tavLst>
                                    </p:anim>
                                    <p:animEffect filter="fade" transition="in">
                                      <p:cBhvr additive="repl">
                                        <p:cTn id="404" dur="3000"/>
                                        <p:tgtEl>
                                          <p:spTgt spid="299"/>
                                        </p:tgtEl>
                                      </p:cBhvr>
                                    </p:animEffect>
                                  </p:childTnLst>
                                </p:cTn>
                              </p:par>
                            </p:childTnLst>
                          </p:cTn>
                        </p:par>
                        <p:par>
                          <p:cTn id="405" fill="hold">
                            <p:stCondLst>
                              <p:cond delay="16000"/>
                            </p:stCondLst>
                            <p:childTnLst>
                              <p:par>
                                <p:cTn id="406" nodeType="afterEffect" fill="hold" presetClass="entr" presetID="53">
                                  <p:stCondLst>
                                    <p:cond delay="6000"/>
                                  </p:stCondLst>
                                  <p:childTnLst>
                                    <p:set>
                                      <p:cBhvr>
                                        <p:cTn id="407" dur="6" fill="hold">
                                          <p:stCondLst>
                                            <p:cond delay="0"/>
                                          </p:stCondLst>
                                        </p:cTn>
                                        <p:tgtEl>
                                          <p:spTgt spid="298"/>
                                        </p:tgtEl>
                                        <p:attrNameLst>
                                          <p:attrName>style.visibility</p:attrName>
                                        </p:attrNameLst>
                                      </p:cBhvr>
                                      <p:to>
                                        <p:strVal val="visible"/>
                                      </p:to>
                                    </p:set>
                                    <p:anim calcmode="lin" valueType="num">
                                      <p:cBhvr additive="repl">
                                        <p:cTn id="408" dur="3000" fill="hold"/>
                                        <p:tgtEl>
                                          <p:spTgt spid="298"/>
                                        </p:tgtEl>
                                        <p:attrNameLst>
                                          <p:attrName>ppt_w</p:attrName>
                                        </p:attrNameLst>
                                      </p:cBhvr>
                                      <p:tavLst>
                                        <p:tav tm="0">
                                          <p:val>
                                            <p:strVal val="0"/>
                                          </p:val>
                                        </p:tav>
                                        <p:tav tm="100000">
                                          <p:val>
                                            <p:strVal val="#ppt_w"/>
                                          </p:val>
                                        </p:tav>
                                      </p:tavLst>
                                    </p:anim>
                                    <p:anim calcmode="lin" valueType="num">
                                      <p:cBhvr additive="repl">
                                        <p:cTn id="409" dur="3000" fill="hold"/>
                                        <p:tgtEl>
                                          <p:spTgt spid="298"/>
                                        </p:tgtEl>
                                        <p:attrNameLst>
                                          <p:attrName>ppt_h</p:attrName>
                                        </p:attrNameLst>
                                      </p:cBhvr>
                                      <p:tavLst>
                                        <p:tav tm="0">
                                          <p:val>
                                            <p:strVal val="0"/>
                                          </p:val>
                                        </p:tav>
                                        <p:tav tm="100000">
                                          <p:val>
                                            <p:strVal val="#ppt_h"/>
                                          </p:val>
                                        </p:tav>
                                      </p:tavLst>
                                    </p:anim>
                                    <p:animEffect filter="fade" transition="in">
                                      <p:cBhvr additive="repl">
                                        <p:cTn id="410" dur="3000"/>
                                        <p:tgtEl>
                                          <p:spTgt spid="298"/>
                                        </p:tgtEl>
                                      </p:cBhvr>
                                    </p:animEffect>
                                  </p:childTnLst>
                                </p:cTn>
                              </p:par>
                            </p:childTnLst>
                          </p:cTn>
                        </p:par>
                        <p:par>
                          <p:cTn id="411" fill="hold">
                            <p:stCondLst>
                              <p:cond delay="25000"/>
                            </p:stCondLst>
                            <p:childTnLst>
                              <p:par>
                                <p:cTn id="412" nodeType="afterEffect" fill="hold" presetClass="entr" presetID="2" presetSubtype="4">
                                  <p:stCondLst>
                                    <p:cond delay="3000"/>
                                  </p:stCondLst>
                                  <p:childTnLst>
                                    <p:set>
                                      <p:cBhvr>
                                        <p:cTn id="413" dur="10" fill="hold">
                                          <p:stCondLst>
                                            <p:cond delay="0"/>
                                          </p:stCondLst>
                                        </p:cTn>
                                        <p:tgtEl>
                                          <p:spTgt spid="300"/>
                                        </p:tgtEl>
                                        <p:attrNameLst>
                                          <p:attrName>style.visibility</p:attrName>
                                        </p:attrNameLst>
                                      </p:cBhvr>
                                      <p:to>
                                        <p:strVal val="visible"/>
                                      </p:to>
                                    </p:set>
                                    <p:anim calcmode="lin" valueType="num">
                                      <p:cBhvr additive="repl">
                                        <p:cTn id="414" dur="5000" fill="hold"/>
                                        <p:tgtEl>
                                          <p:spTgt spid="300"/>
                                        </p:tgtEl>
                                        <p:attrNameLst>
                                          <p:attrName>ppt_x</p:attrName>
                                        </p:attrNameLst>
                                      </p:cBhvr>
                                      <p:tavLst>
                                        <p:tav tm="0">
                                          <p:val>
                                            <p:strVal val="#ppt_x"/>
                                          </p:val>
                                        </p:tav>
                                        <p:tav tm="100000">
                                          <p:val>
                                            <p:strVal val="#ppt_x"/>
                                          </p:val>
                                        </p:tav>
                                      </p:tavLst>
                                    </p:anim>
                                    <p:anim calcmode="lin" valueType="num">
                                      <p:cBhvr additive="repl">
                                        <p:cTn id="415" dur="5000" fill="hold"/>
                                        <p:tgtEl>
                                          <p:spTgt spid="300"/>
                                        </p:tgtEl>
                                        <p:attrNameLst>
                                          <p:attrName>ppt_y</p:attrName>
                                        </p:attrNameLst>
                                      </p:cBhvr>
                                      <p:tavLst>
                                        <p:tav tm="0">
                                          <p:val>
                                            <p:strVal val="1+#ppt_h/2"/>
                                          </p:val>
                                        </p:tav>
                                        <p:tav tm="100000">
                                          <p:val>
                                            <p:strVal val="#ppt_y"/>
                                          </p:val>
                                        </p:tav>
                                      </p:tavLst>
                                    </p:anim>
                                  </p:childTnLst>
                                </p:cTn>
                              </p:par>
                            </p:childTnLst>
                          </p:cTn>
                        </p:par>
                        <p:par>
                          <p:cTn id="416" fill="hold">
                            <p:stCondLst>
                              <p:cond delay="33000"/>
                            </p:stCondLst>
                            <p:childTnLst>
                              <p:par>
                                <p:cTn id="417" nodeType="afterEffect" fill="hold" presetClass="entr" presetID="53">
                                  <p:stCondLst>
                                    <p:cond delay="4000"/>
                                  </p:stCondLst>
                                  <p:childTnLst>
                                    <p:set>
                                      <p:cBhvr>
                                        <p:cTn id="418" dur="6" fill="hold">
                                          <p:stCondLst>
                                            <p:cond delay="0"/>
                                          </p:stCondLst>
                                        </p:cTn>
                                        <p:tgtEl>
                                          <p:spTgt spid="303"/>
                                        </p:tgtEl>
                                        <p:attrNameLst>
                                          <p:attrName>style.visibility</p:attrName>
                                        </p:attrNameLst>
                                      </p:cBhvr>
                                      <p:to>
                                        <p:strVal val="visible"/>
                                      </p:to>
                                    </p:set>
                                    <p:anim calcmode="lin" valueType="num">
                                      <p:cBhvr additive="repl">
                                        <p:cTn id="419" dur="3000" fill="hold"/>
                                        <p:tgtEl>
                                          <p:spTgt spid="303"/>
                                        </p:tgtEl>
                                        <p:attrNameLst>
                                          <p:attrName>ppt_w</p:attrName>
                                        </p:attrNameLst>
                                      </p:cBhvr>
                                      <p:tavLst>
                                        <p:tav tm="0">
                                          <p:val>
                                            <p:strVal val="0"/>
                                          </p:val>
                                        </p:tav>
                                        <p:tav tm="100000">
                                          <p:val>
                                            <p:strVal val="#ppt_w"/>
                                          </p:val>
                                        </p:tav>
                                      </p:tavLst>
                                    </p:anim>
                                    <p:anim calcmode="lin" valueType="num">
                                      <p:cBhvr additive="repl">
                                        <p:cTn id="420" dur="3000" fill="hold"/>
                                        <p:tgtEl>
                                          <p:spTgt spid="303"/>
                                        </p:tgtEl>
                                        <p:attrNameLst>
                                          <p:attrName>ppt_h</p:attrName>
                                        </p:attrNameLst>
                                      </p:cBhvr>
                                      <p:tavLst>
                                        <p:tav tm="0">
                                          <p:val>
                                            <p:strVal val="0"/>
                                          </p:val>
                                        </p:tav>
                                        <p:tav tm="100000">
                                          <p:val>
                                            <p:strVal val="#ppt_h"/>
                                          </p:val>
                                        </p:tav>
                                      </p:tavLst>
                                    </p:anim>
                                    <p:animEffect filter="fade" transition="in">
                                      <p:cBhvr additive="repl">
                                        <p:cTn id="421" dur="3000"/>
                                        <p:tgtEl>
                                          <p:spTgt spid="303"/>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TextShape 1"/>
          <p:cNvSpPr txBox="1"/>
          <p:nvPr/>
        </p:nvSpPr>
        <p:spPr>
          <a:xfrm>
            <a:off x="274320" y="635760"/>
            <a:ext cx="8870040" cy="2016000"/>
          </a:xfrm>
          <a:prstGeom prst="rect">
            <a:avLst/>
          </a:prstGeom>
          <a:noFill/>
          <a:ln>
            <a:noFill/>
          </a:ln>
        </p:spPr>
        <p:txBody>
          <a:bodyPr lIns="0" rIns="0" tIns="0" bIns="0">
            <a:normAutofit/>
          </a:bodyPr>
          <a:p>
            <a:pPr marL="432000" indent="-324000" algn="ctr">
              <a:spcAft>
                <a:spcPts val="791"/>
              </a:spcAft>
            </a:pPr>
            <a:r>
              <a:rPr b="0" lang="en-US" sz="1800" spc="-1" strike="noStrike">
                <a:solidFill>
                  <a:srgbClr val="000000"/>
                </a:solidFill>
                <a:latin typeface="Calibri"/>
              </a:rPr>
              <a:t> </a:t>
            </a:r>
            <a:r>
              <a:rPr b="1" lang="en-US" sz="3600" spc="-1" strike="noStrike">
                <a:solidFill>
                  <a:srgbClr val="000000"/>
                </a:solidFill>
                <a:latin typeface="Calibri"/>
              </a:rPr>
              <a:t>The Contemporary Celts</a:t>
            </a:r>
            <a:endParaRPr b="0" lang="en-US" sz="3600" spc="-1" strike="noStrike">
              <a:solidFill>
                <a:srgbClr val="000000"/>
              </a:solidFill>
              <a:latin typeface="Calibri"/>
            </a:endParaRPr>
          </a:p>
          <a:p>
            <a:pPr marL="432000" indent="-324000" algn="ctr">
              <a:spcAft>
                <a:spcPts val="791"/>
              </a:spcAft>
            </a:pPr>
            <a:r>
              <a:rPr b="1" lang="en-US" sz="3200" spc="-1" strike="noStrike">
                <a:solidFill>
                  <a:srgbClr val="000000"/>
                </a:solidFill>
                <a:latin typeface="Calibri"/>
              </a:rPr>
              <a:t>Post WWII</a:t>
            </a:r>
            <a:endParaRPr b="0" lang="en-US" sz="3200" spc="-1" strike="noStrike">
              <a:solidFill>
                <a:srgbClr val="000000"/>
              </a:solidFill>
              <a:latin typeface="Calibri"/>
            </a:endParaRPr>
          </a:p>
        </p:txBody>
      </p:sp>
      <p:pic>
        <p:nvPicPr>
          <p:cNvPr id="305" name="" descr=""/>
          <p:cNvPicPr/>
          <p:nvPr/>
        </p:nvPicPr>
        <p:blipFill>
          <a:blip r:embed="rId1"/>
          <a:stretch/>
        </p:blipFill>
        <p:spPr>
          <a:xfrm>
            <a:off x="8046720" y="1554480"/>
            <a:ext cx="1523520" cy="2285640"/>
          </a:xfrm>
          <a:prstGeom prst="rect">
            <a:avLst/>
          </a:prstGeom>
          <a:ln w="54720">
            <a:noFill/>
          </a:ln>
        </p:spPr>
      </p:pic>
      <p:pic>
        <p:nvPicPr>
          <p:cNvPr id="306" name="" descr=""/>
          <p:cNvPicPr/>
          <p:nvPr/>
        </p:nvPicPr>
        <p:blipFill>
          <a:blip r:embed="rId2"/>
          <a:stretch/>
        </p:blipFill>
        <p:spPr>
          <a:xfrm>
            <a:off x="241920" y="436680"/>
            <a:ext cx="2226960" cy="2306520"/>
          </a:xfrm>
          <a:prstGeom prst="rect">
            <a:avLst/>
          </a:prstGeom>
          <a:ln w="54720">
            <a:noFill/>
          </a:ln>
        </p:spPr>
      </p:pic>
      <p:pic>
        <p:nvPicPr>
          <p:cNvPr id="307" name="" descr=""/>
          <p:cNvPicPr/>
          <p:nvPr/>
        </p:nvPicPr>
        <p:blipFill>
          <a:blip r:embed="rId3"/>
          <a:stretch/>
        </p:blipFill>
        <p:spPr>
          <a:xfrm>
            <a:off x="5577840" y="2377440"/>
            <a:ext cx="1920240" cy="1920240"/>
          </a:xfrm>
          <a:prstGeom prst="rect">
            <a:avLst/>
          </a:prstGeom>
          <a:ln w="54720">
            <a:noFill/>
          </a:ln>
        </p:spPr>
      </p:pic>
      <p:pic>
        <p:nvPicPr>
          <p:cNvPr id="308" name="" descr=""/>
          <p:cNvPicPr/>
          <p:nvPr/>
        </p:nvPicPr>
        <p:blipFill>
          <a:blip r:embed="rId4"/>
          <a:stretch/>
        </p:blipFill>
        <p:spPr>
          <a:xfrm>
            <a:off x="4114800" y="1886400"/>
            <a:ext cx="2180880" cy="399600"/>
          </a:xfrm>
          <a:prstGeom prst="rect">
            <a:avLst/>
          </a:prstGeom>
          <a:ln w="54720">
            <a:noFill/>
          </a:ln>
        </p:spPr>
      </p:pic>
      <p:pic>
        <p:nvPicPr>
          <p:cNvPr id="309" name="" descr=""/>
          <p:cNvPicPr/>
          <p:nvPr/>
        </p:nvPicPr>
        <p:blipFill>
          <a:blip r:embed="rId5"/>
          <a:stretch/>
        </p:blipFill>
        <p:spPr>
          <a:xfrm>
            <a:off x="229680" y="2956680"/>
            <a:ext cx="2422080" cy="1615320"/>
          </a:xfrm>
          <a:prstGeom prst="rect">
            <a:avLst/>
          </a:prstGeom>
          <a:ln w="54720">
            <a:noFill/>
          </a:ln>
        </p:spPr>
      </p:pic>
      <p:pic>
        <p:nvPicPr>
          <p:cNvPr id="310" name="" descr=""/>
          <p:cNvPicPr/>
          <p:nvPr/>
        </p:nvPicPr>
        <p:blipFill>
          <a:blip r:embed="rId6"/>
          <a:stretch/>
        </p:blipFill>
        <p:spPr>
          <a:xfrm>
            <a:off x="7704720" y="4114800"/>
            <a:ext cx="2079360" cy="2940480"/>
          </a:xfrm>
          <a:prstGeom prst="rect">
            <a:avLst/>
          </a:prstGeom>
          <a:ln w="54720">
            <a:noFill/>
          </a:ln>
        </p:spPr>
      </p:pic>
      <p:pic>
        <p:nvPicPr>
          <p:cNvPr id="311" name="" descr=""/>
          <p:cNvPicPr/>
          <p:nvPr/>
        </p:nvPicPr>
        <p:blipFill>
          <a:blip r:embed="rId7"/>
          <a:stretch/>
        </p:blipFill>
        <p:spPr>
          <a:xfrm>
            <a:off x="3474720" y="4856040"/>
            <a:ext cx="3933360" cy="2093400"/>
          </a:xfrm>
          <a:prstGeom prst="rect">
            <a:avLst/>
          </a:prstGeom>
          <a:ln w="54720">
            <a:noFill/>
          </a:ln>
        </p:spPr>
      </p:pic>
      <p:pic>
        <p:nvPicPr>
          <p:cNvPr id="312" name="" descr=""/>
          <p:cNvPicPr/>
          <p:nvPr/>
        </p:nvPicPr>
        <p:blipFill>
          <a:blip r:embed="rId8"/>
          <a:stretch/>
        </p:blipFill>
        <p:spPr>
          <a:xfrm>
            <a:off x="91440" y="4923360"/>
            <a:ext cx="3087360" cy="1751760"/>
          </a:xfrm>
          <a:prstGeom prst="rect">
            <a:avLst/>
          </a:prstGeom>
          <a:ln w="54720">
            <a:noFill/>
          </a:ln>
        </p:spPr>
      </p:pic>
      <p:pic>
        <p:nvPicPr>
          <p:cNvPr id="313" name="" descr=""/>
          <p:cNvPicPr/>
          <p:nvPr/>
        </p:nvPicPr>
        <p:blipFill>
          <a:blip r:embed="rId9"/>
          <a:stretch/>
        </p:blipFill>
        <p:spPr>
          <a:xfrm>
            <a:off x="2743200" y="2987280"/>
            <a:ext cx="2377440" cy="1584720"/>
          </a:xfrm>
          <a:prstGeom prst="rect">
            <a:avLst/>
          </a:prstGeom>
          <a:ln w="54720">
            <a:noFill/>
          </a:ln>
        </p:spPr>
      </p:pic>
      <p:pic>
        <p:nvPicPr>
          <p:cNvPr id="314" name="" descr=""/>
          <p:cNvPicPr/>
          <p:nvPr/>
        </p:nvPicPr>
        <p:blipFill>
          <a:blip r:embed="rId10"/>
          <a:stretch/>
        </p:blipFill>
        <p:spPr>
          <a:xfrm>
            <a:off x="8371080" y="0"/>
            <a:ext cx="1709640" cy="1188720"/>
          </a:xfrm>
          <a:prstGeom prst="rect">
            <a:avLst/>
          </a:prstGeom>
          <a:ln w="54720">
            <a:noFill/>
          </a:ln>
        </p:spPr>
      </p:pic>
    </p:spTree>
  </p:cSld>
  <mc:AlternateContent>
    <mc:Choice Requires="p14">
      <p:transition spd="slow" p14:dur="2000">
        <p14:ripple/>
      </p:transition>
    </mc:Choice>
    <mc:Fallback>
      <p:transition spd="slow">
        <p:fade/>
      </p:transition>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5" name="" descr=""/>
          <p:cNvPicPr/>
          <p:nvPr/>
        </p:nvPicPr>
        <p:blipFill>
          <a:blip r:embed="rId1"/>
          <a:stretch/>
        </p:blipFill>
        <p:spPr>
          <a:xfrm>
            <a:off x="6583680" y="4575240"/>
            <a:ext cx="3200400" cy="2648520"/>
          </a:xfrm>
          <a:prstGeom prst="rect">
            <a:avLst/>
          </a:prstGeom>
          <a:ln w="54720">
            <a:noFill/>
          </a:ln>
        </p:spPr>
      </p:pic>
      <p:sp>
        <p:nvSpPr>
          <p:cNvPr id="316" name="TextShape 1"/>
          <p:cNvSpPr txBox="1"/>
          <p:nvPr/>
        </p:nvSpPr>
        <p:spPr>
          <a:xfrm>
            <a:off x="822960" y="822960"/>
            <a:ext cx="5394960" cy="602280"/>
          </a:xfrm>
          <a:prstGeom prst="rect">
            <a:avLst/>
          </a:prstGeom>
          <a:noFill/>
          <a:ln w="54720">
            <a:noFill/>
          </a:ln>
        </p:spPr>
        <p:txBody>
          <a:bodyPr lIns="90000" rIns="90000" tIns="45000" bIns="45000">
            <a:spAutoFit/>
          </a:bodyPr>
          <a:p>
            <a:r>
              <a:rPr b="1" lang="en-US" sz="3600" spc="-1" strike="noStrike">
                <a:latin typeface="Arial"/>
              </a:rPr>
              <a:t>The Six Celtic Nations</a:t>
            </a:r>
            <a:endParaRPr b="0" lang="en-US" sz="3600" spc="-1" strike="noStrike">
              <a:latin typeface="Arial"/>
            </a:endParaRPr>
          </a:p>
        </p:txBody>
      </p:sp>
      <p:pic>
        <p:nvPicPr>
          <p:cNvPr id="317" name="" descr=""/>
          <p:cNvPicPr/>
          <p:nvPr/>
        </p:nvPicPr>
        <p:blipFill>
          <a:blip r:embed="rId2"/>
          <a:stretch/>
        </p:blipFill>
        <p:spPr>
          <a:xfrm>
            <a:off x="548640" y="1645920"/>
            <a:ext cx="3017520" cy="5808600"/>
          </a:xfrm>
          <a:prstGeom prst="rect">
            <a:avLst/>
          </a:prstGeom>
          <a:ln w="54720">
            <a:noFill/>
          </a:ln>
        </p:spPr>
      </p:pic>
      <p:sp>
        <p:nvSpPr>
          <p:cNvPr id="318" name="TextShape 2"/>
          <p:cNvSpPr txBox="1"/>
          <p:nvPr/>
        </p:nvSpPr>
        <p:spPr>
          <a:xfrm>
            <a:off x="3657600" y="1920240"/>
            <a:ext cx="4023360" cy="2129400"/>
          </a:xfrm>
          <a:prstGeom prst="rect">
            <a:avLst/>
          </a:prstGeom>
          <a:noFill/>
          <a:ln w="54720">
            <a:noFill/>
          </a:ln>
        </p:spPr>
        <p:txBody>
          <a:bodyPr lIns="90000" rIns="90000" tIns="45000" bIns="45000">
            <a:spAutoFit/>
          </a:bodyPr>
          <a:p>
            <a:r>
              <a:rPr b="1" lang="en-US" sz="2400" spc="-1" strike="noStrike">
                <a:latin typeface="Arial"/>
                <a:ea typeface="Arial"/>
              </a:rPr>
              <a:t>● </a:t>
            </a:r>
            <a:r>
              <a:rPr b="1" lang="en-US" sz="2400" spc="-1" strike="noStrike">
                <a:latin typeface="Arial"/>
              </a:rPr>
              <a:t>Brittany  </a:t>
            </a:r>
            <a:endParaRPr b="0" lang="en-US" sz="2400" spc="-1" strike="noStrike">
              <a:latin typeface="Arial"/>
            </a:endParaRPr>
          </a:p>
          <a:p>
            <a:r>
              <a:rPr b="1" lang="en-US" sz="2400" spc="-1" strike="noStrike">
                <a:latin typeface="Arial"/>
                <a:ea typeface="Arial"/>
              </a:rPr>
              <a:t>   ●</a:t>
            </a:r>
            <a:r>
              <a:rPr b="1" lang="en-US" sz="2400" spc="-1" strike="noStrike">
                <a:latin typeface="Arial"/>
              </a:rPr>
              <a:t>  </a:t>
            </a:r>
            <a:r>
              <a:rPr b="1" lang="en-US" sz="2400" spc="-1" strike="noStrike">
                <a:latin typeface="Arial"/>
              </a:rPr>
              <a:t>Cornwall  </a:t>
            </a:r>
            <a:endParaRPr b="0" lang="en-US" sz="2400" spc="-1" strike="noStrike">
              <a:latin typeface="Arial"/>
            </a:endParaRPr>
          </a:p>
          <a:p>
            <a:r>
              <a:rPr b="1" lang="en-US" sz="2400" spc="-1" strike="noStrike">
                <a:latin typeface="Arial"/>
                <a:ea typeface="Arial"/>
              </a:rPr>
              <a:t>       ●</a:t>
            </a:r>
            <a:r>
              <a:rPr b="1" lang="en-US" sz="2400" spc="-1" strike="noStrike">
                <a:latin typeface="Arial"/>
              </a:rPr>
              <a:t>  </a:t>
            </a:r>
            <a:r>
              <a:rPr b="1" lang="en-US" sz="2400" spc="-1" strike="noStrike">
                <a:latin typeface="Arial"/>
              </a:rPr>
              <a:t>Ireland  </a:t>
            </a:r>
            <a:endParaRPr b="0" lang="en-US" sz="2400" spc="-1" strike="noStrike">
              <a:latin typeface="Arial"/>
            </a:endParaRPr>
          </a:p>
          <a:p>
            <a:r>
              <a:rPr b="1" lang="en-US" sz="2400" spc="-1" strike="noStrike">
                <a:latin typeface="Arial"/>
                <a:ea typeface="Arial"/>
              </a:rPr>
              <a:t>           ●</a:t>
            </a:r>
            <a:r>
              <a:rPr b="1" lang="en-US" sz="2400" spc="-1" strike="noStrike">
                <a:latin typeface="Arial"/>
              </a:rPr>
              <a:t>  </a:t>
            </a:r>
            <a:r>
              <a:rPr b="1" lang="en-US" sz="2400" spc="-1" strike="noStrike">
                <a:latin typeface="Arial"/>
              </a:rPr>
              <a:t>Isle of Man </a:t>
            </a:r>
            <a:endParaRPr b="0" lang="en-US" sz="2400" spc="-1" strike="noStrike">
              <a:latin typeface="Arial"/>
            </a:endParaRPr>
          </a:p>
          <a:p>
            <a:r>
              <a:rPr b="1" lang="en-US" sz="2400" spc="-1" strike="noStrike">
                <a:latin typeface="Arial"/>
                <a:ea typeface="Arial"/>
              </a:rPr>
              <a:t>               ● </a:t>
            </a:r>
            <a:r>
              <a:rPr b="1" lang="en-US" sz="2400" spc="-1" strike="noStrike">
                <a:latin typeface="Arial"/>
              </a:rPr>
              <a:t> </a:t>
            </a:r>
            <a:r>
              <a:rPr b="1" lang="en-US" sz="2400" spc="-1" strike="noStrike">
                <a:latin typeface="Arial"/>
              </a:rPr>
              <a:t>Scotland</a:t>
            </a:r>
            <a:endParaRPr b="0" lang="en-US" sz="2400" spc="-1" strike="noStrike">
              <a:latin typeface="Arial"/>
            </a:endParaRPr>
          </a:p>
          <a:p>
            <a:r>
              <a:rPr b="1" lang="en-US" sz="2400" spc="-1" strike="noStrike">
                <a:latin typeface="Arial"/>
                <a:ea typeface="Arial"/>
              </a:rPr>
              <a:t>                   ●</a:t>
            </a:r>
            <a:r>
              <a:rPr b="1" lang="en-US" sz="2400" spc="-1" strike="noStrike">
                <a:latin typeface="Arial"/>
              </a:rPr>
              <a:t>  </a:t>
            </a:r>
            <a:r>
              <a:rPr b="1" lang="en-US" sz="2400" spc="-1" strike="noStrike">
                <a:latin typeface="Arial"/>
              </a:rPr>
              <a:t>Wales </a:t>
            </a:r>
            <a:r>
              <a:rPr b="1" lang="en-US" sz="1800" spc="-1" strike="noStrike">
                <a:latin typeface="Arial"/>
              </a:rPr>
              <a:t>   </a:t>
            </a:r>
            <a:endParaRPr b="0" lang="en-US" sz="1800" spc="-1" strike="noStrike">
              <a:latin typeface="Arial"/>
            </a:endParaRPr>
          </a:p>
        </p:txBody>
      </p:sp>
      <p:pic>
        <p:nvPicPr>
          <p:cNvPr id="319" name="" descr=""/>
          <p:cNvPicPr/>
          <p:nvPr/>
        </p:nvPicPr>
        <p:blipFill>
          <a:blip r:embed="rId3"/>
          <a:stretch/>
        </p:blipFill>
        <p:spPr>
          <a:xfrm>
            <a:off x="8371440" y="0"/>
            <a:ext cx="1709640" cy="1188720"/>
          </a:xfrm>
          <a:prstGeom prst="rect">
            <a:avLst/>
          </a:prstGeom>
          <a:ln w="54720">
            <a:noFill/>
          </a:ln>
        </p:spPr>
      </p:pic>
    </p:spTree>
  </p:cSld>
  <mc:AlternateContent>
    <mc:Choice Requires="p14">
      <p:transition spd="slow" p14:dur="2000">
        <p14:ripple/>
      </p:transition>
    </mc:Choice>
    <mc:Fallback>
      <p:transition spd="slow">
        <p:fade/>
      </p:transition>
    </mc:Fallback>
  </mc:AlternateContent>
  <p:timing>
    <p:tnLst>
      <p:par>
        <p:cTn id="422" dur="indefinite" restart="never" nodeType="tmRoot">
          <p:childTnLst>
            <p:seq>
              <p:cTn id="423" dur="indefinite" nodeType="mainSeq">
                <p:childTnLst>
                  <p:par>
                    <p:cTn id="424" fill="hold">
                      <p:stCondLst>
                        <p:cond delay="0"/>
                      </p:stCondLst>
                      <p:childTnLst>
                        <p:par>
                          <p:cTn id="425" fill="hold">
                            <p:stCondLst>
                              <p:cond delay="0"/>
                            </p:stCondLst>
                            <p:childTnLst>
                              <p:par>
                                <p:cTn id="426" nodeType="afterEffect" fill="hold" presetClass="entr" presetID="37">
                                  <p:stCondLst>
                                    <p:cond delay="1000"/>
                                  </p:stCondLst>
                                  <p:childTnLst>
                                    <p:set>
                                      <p:cBhvr>
                                        <p:cTn id="427" dur="1" fill="hold">
                                          <p:stCondLst>
                                            <p:cond delay="0"/>
                                          </p:stCondLst>
                                        </p:cTn>
                                        <p:tgtEl>
                                          <p:spTgt spid="318"/>
                                        </p:tgtEl>
                                        <p:attrNameLst>
                                          <p:attrName>style.visibility</p:attrName>
                                        </p:attrNameLst>
                                      </p:cBhvr>
                                      <p:to>
                                        <p:strVal val="visible"/>
                                      </p:to>
                                    </p:set>
                                    <p:animEffect filter="fade" transition="in">
                                      <p:cBhvr additive="repl">
                                        <p:cTn id="428" dur="1000"/>
                                        <p:tgtEl>
                                          <p:spTgt spid="318"/>
                                        </p:tgtEl>
                                      </p:cBhvr>
                                    </p:animEffect>
                                    <p:anim calcmode="lin" valueType="num">
                                      <p:cBhvr additive="repl">
                                        <p:cTn id="429" dur="1000" fill="hold"/>
                                        <p:tgtEl>
                                          <p:spTgt spid="318"/>
                                        </p:tgtEl>
                                        <p:attrNameLst>
                                          <p:attrName>ppt_x</p:attrName>
                                        </p:attrNameLst>
                                      </p:cBhvr>
                                      <p:tavLst>
                                        <p:tav tm="0">
                                          <p:val>
                                            <p:strVal val="#ppt_x"/>
                                          </p:val>
                                        </p:tav>
                                        <p:tav tm="100000">
                                          <p:val>
                                            <p:strVal val="#ppt_x"/>
                                          </p:val>
                                        </p:tav>
                                      </p:tavLst>
                                    </p:anim>
                                    <p:anim calcmode="lin" valueType="num">
                                      <p:cBhvr additive="repl">
                                        <p:cTn id="430" dur="900" fill="hold"/>
                                        <p:tgtEl>
                                          <p:spTgt spid="318"/>
                                        </p:tgtEl>
                                        <p:attrNameLst>
                                          <p:attrName>ppt_y</p:attrName>
                                        </p:attrNameLst>
                                      </p:cBhvr>
                                      <p:tavLst>
                                        <p:tav tm="0">
                                          <p:val>
                                            <p:strVal val="#ppt_y+1"/>
                                          </p:val>
                                        </p:tav>
                                        <p:tav tm="100000">
                                          <p:val>
                                            <p:strVal val="#ppt_y-.03"/>
                                          </p:val>
                                        </p:tav>
                                      </p:tavLst>
                                    </p:anim>
                                    <p:anim calcmode="lin" valueType="num">
                                      <p:cBhvr additive="repl">
                                        <p:cTn id="431" dur="100" fill="hold">
                                          <p:stCondLst>
                                            <p:cond delay="900"/>
                                          </p:stCondLst>
                                        </p:cTn>
                                        <p:tgtEl>
                                          <p:spTgt spid="318"/>
                                        </p:tgtEl>
                                        <p:attrNameLst>
                                          <p:attrName>ppt_y</p:attrName>
                                        </p:attrNameLst>
                                      </p:cBhvr>
                                      <p:tavLst>
                                        <p:tav tm="0">
                                          <p:val>
                                            <p:strVal val="#ppt_y-.03"/>
                                          </p:val>
                                        </p:tav>
                                        <p:tav tm="100000">
                                          <p:val>
                                            <p:strVal val="#ppt_y"/>
                                          </p:val>
                                        </p:tav>
                                      </p:tavLst>
                                    </p:anim>
                                  </p:childTnLst>
                                </p:cTn>
                              </p:par>
                            </p:childTnLst>
                          </p:cTn>
                        </p:par>
                        <p:par>
                          <p:cTn id="432" fill="hold">
                            <p:stCondLst>
                              <p:cond delay="11000"/>
                            </p:stCondLst>
                            <p:childTnLst>
                              <p:par>
                                <p:cTn id="433" nodeType="afterEffect" fill="hold" presetClass="entr" presetID="4" presetSubtype="32">
                                  <p:stCondLst>
                                    <p:cond delay="0"/>
                                  </p:stCondLst>
                                  <p:childTnLst>
                                    <p:set>
                                      <p:cBhvr>
                                        <p:cTn id="434" dur="10" fill="hold">
                                          <p:stCondLst>
                                            <p:cond delay="0"/>
                                          </p:stCondLst>
                                        </p:cTn>
                                        <p:tgtEl>
                                          <p:spTgt spid="315"/>
                                        </p:tgtEl>
                                        <p:attrNameLst>
                                          <p:attrName>style.visibility</p:attrName>
                                        </p:attrNameLst>
                                      </p:cBhvr>
                                      <p:to>
                                        <p:strVal val="visible"/>
                                      </p:to>
                                    </p:set>
                                    <p:animEffect filter="box(out)" transition="in">
                                      <p:cBhvr additive="repl">
                                        <p:cTn id="435" dur="5000"/>
                                        <p:tgtEl>
                                          <p:spTgt spid="31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TextShape 1"/>
          <p:cNvSpPr txBox="1"/>
          <p:nvPr/>
        </p:nvSpPr>
        <p:spPr>
          <a:xfrm>
            <a:off x="731520" y="640080"/>
            <a:ext cx="5394960" cy="546120"/>
          </a:xfrm>
          <a:prstGeom prst="rect">
            <a:avLst/>
          </a:prstGeom>
          <a:noFill/>
          <a:ln w="54720">
            <a:noFill/>
          </a:ln>
        </p:spPr>
        <p:txBody>
          <a:bodyPr lIns="90000" rIns="90000" tIns="45000" bIns="45000">
            <a:spAutoFit/>
          </a:bodyPr>
          <a:p>
            <a:r>
              <a:rPr b="1" lang="en-US" sz="3200" spc="-1" strike="noStrike">
                <a:latin typeface="Arial"/>
              </a:rPr>
              <a:t>What about Galicia???</a:t>
            </a:r>
            <a:endParaRPr b="0" lang="en-US" sz="3200" spc="-1" strike="noStrike">
              <a:latin typeface="Arial"/>
            </a:endParaRPr>
          </a:p>
        </p:txBody>
      </p:sp>
      <p:pic>
        <p:nvPicPr>
          <p:cNvPr id="321" name="" descr=""/>
          <p:cNvPicPr/>
          <p:nvPr/>
        </p:nvPicPr>
        <p:blipFill>
          <a:blip r:embed="rId1"/>
          <a:stretch/>
        </p:blipFill>
        <p:spPr>
          <a:xfrm>
            <a:off x="1991520" y="1640160"/>
            <a:ext cx="5963760" cy="4846320"/>
          </a:xfrm>
          <a:prstGeom prst="rect">
            <a:avLst/>
          </a:prstGeom>
          <a:ln w="54720">
            <a:noFill/>
          </a:ln>
        </p:spPr>
      </p:pic>
      <p:sp>
        <p:nvSpPr>
          <p:cNvPr id="322" name="TextShape 2"/>
          <p:cNvSpPr txBox="1"/>
          <p:nvPr/>
        </p:nvSpPr>
        <p:spPr>
          <a:xfrm>
            <a:off x="1828800" y="6675120"/>
            <a:ext cx="6492240" cy="602280"/>
          </a:xfrm>
          <a:prstGeom prst="rect">
            <a:avLst/>
          </a:prstGeom>
          <a:noFill/>
          <a:ln w="54720">
            <a:noFill/>
          </a:ln>
        </p:spPr>
        <p:txBody>
          <a:bodyPr lIns="90000" rIns="90000" tIns="45000" bIns="45000">
            <a:spAutoFit/>
          </a:bodyPr>
          <a:p>
            <a:pPr algn="ctr"/>
            <a:r>
              <a:rPr b="1" lang="en-US" sz="1800" spc="-1" strike="noStrike">
                <a:latin typeface="Arial"/>
              </a:rPr>
              <a:t>For a discussion of “the Galician Question” visit this link:</a:t>
            </a:r>
            <a:endParaRPr b="0" lang="en-US" sz="1800" spc="-1" strike="noStrike">
              <a:latin typeface="Arial"/>
            </a:endParaRPr>
          </a:p>
          <a:p>
            <a:pPr algn="ctr"/>
            <a:r>
              <a:rPr b="1" lang="en-US" sz="1800" spc="-1" strike="noStrike">
                <a:latin typeface="Arial"/>
              </a:rPr>
              <a:t>https://www.billtroxler.com/galicia.html</a:t>
            </a:r>
            <a:endParaRPr b="0" lang="en-US" sz="1800" spc="-1" strike="noStrike">
              <a:latin typeface="Arial"/>
            </a:endParaRPr>
          </a:p>
        </p:txBody>
      </p:sp>
      <p:pic>
        <p:nvPicPr>
          <p:cNvPr id="323" name="" descr=""/>
          <p:cNvPicPr/>
          <p:nvPr/>
        </p:nvPicPr>
        <p:blipFill>
          <a:blip r:embed="rId2"/>
          <a:stretch/>
        </p:blipFill>
        <p:spPr>
          <a:xfrm>
            <a:off x="8371440" y="0"/>
            <a:ext cx="1709640" cy="1188720"/>
          </a:xfrm>
          <a:prstGeom prst="rect">
            <a:avLst/>
          </a:prstGeom>
          <a:ln w="54720">
            <a:noFill/>
          </a:ln>
        </p:spPr>
      </p:pic>
    </p:spTree>
  </p:cSld>
  <mc:AlternateContent>
    <mc:Choice Requires="p14">
      <p:transition spd="slow" p14:dur="2000">
        <p14:ripple/>
      </p:transition>
    </mc:Choice>
    <mc:Fallback>
      <p:transition spd="slow">
        <p:fade/>
      </p:transition>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TextShape 1"/>
          <p:cNvSpPr txBox="1"/>
          <p:nvPr/>
        </p:nvSpPr>
        <p:spPr>
          <a:xfrm>
            <a:off x="1005840" y="645840"/>
            <a:ext cx="5760720" cy="546120"/>
          </a:xfrm>
          <a:prstGeom prst="rect">
            <a:avLst/>
          </a:prstGeom>
          <a:noFill/>
          <a:ln w="54720">
            <a:noFill/>
          </a:ln>
        </p:spPr>
        <p:txBody>
          <a:bodyPr lIns="90000" rIns="90000" tIns="45000" bIns="45000">
            <a:spAutoFit/>
          </a:bodyPr>
          <a:p>
            <a:r>
              <a:rPr b="1" lang="en-US" sz="3200" spc="-1" strike="noStrike">
                <a:latin typeface="Arial"/>
              </a:rPr>
              <a:t>Music of  Galicia</a:t>
            </a:r>
            <a:endParaRPr b="0" lang="en-US" sz="3200" spc="-1" strike="noStrike">
              <a:latin typeface="Arial"/>
            </a:endParaRPr>
          </a:p>
        </p:txBody>
      </p:sp>
      <p:pic>
        <p:nvPicPr>
          <p:cNvPr id="325" name="" descr=""/>
          <p:cNvPicPr/>
          <p:nvPr/>
        </p:nvPicPr>
        <p:blipFill>
          <a:blip r:embed="rId1"/>
          <a:stretch/>
        </p:blipFill>
        <p:spPr>
          <a:xfrm>
            <a:off x="274320" y="1645920"/>
            <a:ext cx="5232600" cy="3474720"/>
          </a:xfrm>
          <a:prstGeom prst="rect">
            <a:avLst/>
          </a:prstGeom>
          <a:ln w="54720">
            <a:noFill/>
          </a:ln>
        </p:spPr>
      </p:pic>
      <p:pic>
        <p:nvPicPr>
          <p:cNvPr id="326" name="" descr=""/>
          <p:cNvPicPr/>
          <p:nvPr/>
        </p:nvPicPr>
        <p:blipFill>
          <a:blip r:embed="rId2"/>
          <a:stretch/>
        </p:blipFill>
        <p:spPr>
          <a:xfrm>
            <a:off x="5882760" y="3840480"/>
            <a:ext cx="3535560" cy="2654280"/>
          </a:xfrm>
          <a:prstGeom prst="rect">
            <a:avLst/>
          </a:prstGeom>
          <a:ln w="54720">
            <a:noFill/>
          </a:ln>
        </p:spPr>
      </p:pic>
      <p:pic>
        <p:nvPicPr>
          <p:cNvPr id="327" name="" descr=""/>
          <p:cNvPicPr/>
          <p:nvPr/>
        </p:nvPicPr>
        <p:blipFill>
          <a:blip r:embed="rId3"/>
          <a:stretch/>
        </p:blipFill>
        <p:spPr>
          <a:xfrm>
            <a:off x="8371440" y="0"/>
            <a:ext cx="1709640" cy="1188720"/>
          </a:xfrm>
          <a:prstGeom prst="rect">
            <a:avLst/>
          </a:prstGeom>
          <a:ln w="54720">
            <a:noFill/>
          </a:ln>
        </p:spPr>
      </p:pic>
      <p:sp>
        <p:nvSpPr>
          <p:cNvPr id="328" name="TextShape 2"/>
          <p:cNvSpPr txBox="1"/>
          <p:nvPr/>
        </p:nvSpPr>
        <p:spPr>
          <a:xfrm>
            <a:off x="5852160" y="1355040"/>
            <a:ext cx="3840480" cy="2394000"/>
          </a:xfrm>
          <a:prstGeom prst="rect">
            <a:avLst/>
          </a:prstGeom>
          <a:noFill/>
          <a:ln w="54720">
            <a:noFill/>
          </a:ln>
        </p:spPr>
        <p:txBody>
          <a:bodyPr lIns="90000" rIns="90000" tIns="45000" bIns="45000">
            <a:spAutoFit/>
          </a:bodyPr>
          <a:p>
            <a:r>
              <a:rPr b="0" lang="en-US" sz="1800" spc="-1" strike="noStrike">
                <a:latin typeface="Arial"/>
                <a:hlinkClick r:id="rId4"/>
              </a:rPr>
              <a:t>Carlos Núñez</a:t>
            </a:r>
            <a:r>
              <a:rPr b="0" lang="en-US" sz="1800" spc="-1" strike="noStrike">
                <a:latin typeface="Arial"/>
              </a:rPr>
              <a:t> is the foremost advocate for Galician music.  He  plays the gaita, Galician flute, ocarina, Irish flute, whistle, and low whistle. </a:t>
            </a:r>
            <a:endParaRPr b="0" lang="en-US" sz="1800" spc="-1" strike="noStrike">
              <a:latin typeface="Arial"/>
            </a:endParaRPr>
          </a:p>
          <a:p>
            <a:endParaRPr b="0" lang="en-US" sz="1800" spc="-1" strike="noStrike">
              <a:latin typeface="Arial"/>
            </a:endParaRPr>
          </a:p>
          <a:p>
            <a:r>
              <a:rPr b="0" lang="en-US" sz="1800" spc="-1" strike="noStrike">
                <a:latin typeface="Arial"/>
              </a:rPr>
              <a:t>Núñez is noted for exciting performances and working with large groups of musicians</a:t>
            </a:r>
            <a:endParaRPr b="0" lang="en-US" sz="1800" spc="-1" strike="noStrike">
              <a:latin typeface="Arial"/>
            </a:endParaRPr>
          </a:p>
        </p:txBody>
      </p:sp>
      <p:sp>
        <p:nvSpPr>
          <p:cNvPr id="329" name="TextShape 3"/>
          <p:cNvSpPr txBox="1"/>
          <p:nvPr/>
        </p:nvSpPr>
        <p:spPr>
          <a:xfrm>
            <a:off x="1280160" y="6613560"/>
            <a:ext cx="12960000" cy="427320"/>
          </a:xfrm>
          <a:prstGeom prst="rect">
            <a:avLst/>
          </a:prstGeom>
          <a:noFill/>
          <a:ln w="54720">
            <a:noFill/>
          </a:ln>
        </p:spPr>
        <p:txBody>
          <a:bodyPr lIns="90000" rIns="90000" tIns="45000" bIns="45000">
            <a:spAutoFit/>
          </a:bodyPr>
          <a:p>
            <a:r>
              <a:rPr b="0" lang="en-US" sz="1600" spc="-1" strike="noStrike">
                <a:latin typeface="Arial"/>
                <a:hlinkClick r:id="rId5"/>
              </a:rPr>
              <a:t>E:\Celtic LECTURE\Videos\Banda de Gaites de Llacín - Aires de Pontevedra (Direutu, directo, live).mp4</a:t>
            </a:r>
            <a:endParaRPr b="0" lang="en-US" sz="1600" spc="-1" strike="noStrike">
              <a:latin typeface="Arial"/>
            </a:endParaRPr>
          </a:p>
        </p:txBody>
      </p:sp>
    </p:spTree>
  </p:cSld>
  <mc:AlternateContent>
    <mc:Choice Requires="p14">
      <p:transition spd="slow" p14:dur="2000">
        <p14:ripple/>
      </p:transition>
    </mc:Choice>
    <mc:Fallback>
      <p:transition spd="slow">
        <p:fade/>
      </p:transition>
    </mc:Fallback>
  </mc:AlternateContent>
  <p:timing>
    <p:tnLst>
      <p:par>
        <p:cTn id="436" dur="indefinite" restart="never" nodeType="tmRoot">
          <p:childTnLst>
            <p:seq>
              <p:cTn id="437" dur="indefinite" nodeType="mainSeq">
                <p:childTnLst>
                  <p:par>
                    <p:cTn id="438" fill="hold">
                      <p:stCondLst>
                        <p:cond delay="0"/>
                      </p:stCondLst>
                      <p:childTnLst>
                        <p:par>
                          <p:cTn id="439" fill="hold">
                            <p:stCondLst>
                              <p:cond delay="0"/>
                            </p:stCondLst>
                            <p:childTnLst>
                              <p:par>
                                <p:cTn id="440" nodeType="afterEffect" fill="hold" presetClass="entr" presetID="53">
                                  <p:stCondLst>
                                    <p:cond delay="0"/>
                                  </p:stCondLst>
                                  <p:childTnLst>
                                    <p:set>
                                      <p:cBhvr>
                                        <p:cTn id="441" dur="6" fill="hold">
                                          <p:stCondLst>
                                            <p:cond delay="0"/>
                                          </p:stCondLst>
                                        </p:cTn>
                                        <p:tgtEl>
                                          <p:spTgt spid="328"/>
                                        </p:tgtEl>
                                        <p:attrNameLst>
                                          <p:attrName>style.visibility</p:attrName>
                                        </p:attrNameLst>
                                      </p:cBhvr>
                                      <p:to>
                                        <p:strVal val="visible"/>
                                      </p:to>
                                    </p:set>
                                    <p:anim calcmode="lin" valueType="num">
                                      <p:cBhvr additive="repl">
                                        <p:cTn id="442" dur="3000" fill="hold"/>
                                        <p:tgtEl>
                                          <p:spTgt spid="328"/>
                                        </p:tgtEl>
                                        <p:attrNameLst>
                                          <p:attrName>ppt_w</p:attrName>
                                        </p:attrNameLst>
                                      </p:cBhvr>
                                      <p:tavLst>
                                        <p:tav tm="0">
                                          <p:val>
                                            <p:strVal val="0"/>
                                          </p:val>
                                        </p:tav>
                                        <p:tav tm="100000">
                                          <p:val>
                                            <p:strVal val="#ppt_w"/>
                                          </p:val>
                                        </p:tav>
                                      </p:tavLst>
                                    </p:anim>
                                    <p:anim calcmode="lin" valueType="num">
                                      <p:cBhvr additive="repl">
                                        <p:cTn id="443" dur="3000" fill="hold"/>
                                        <p:tgtEl>
                                          <p:spTgt spid="328"/>
                                        </p:tgtEl>
                                        <p:attrNameLst>
                                          <p:attrName>ppt_h</p:attrName>
                                        </p:attrNameLst>
                                      </p:cBhvr>
                                      <p:tavLst>
                                        <p:tav tm="0">
                                          <p:val>
                                            <p:strVal val="0"/>
                                          </p:val>
                                        </p:tav>
                                        <p:tav tm="100000">
                                          <p:val>
                                            <p:strVal val="#ppt_h"/>
                                          </p:val>
                                        </p:tav>
                                      </p:tavLst>
                                    </p:anim>
                                    <p:animEffect filter="fade" transition="in">
                                      <p:cBhvr additive="repl">
                                        <p:cTn id="444" dur="3000"/>
                                        <p:tgtEl>
                                          <p:spTgt spid="328"/>
                                        </p:tgtEl>
                                      </p:cBhvr>
                                    </p:animEffect>
                                  </p:childTnLst>
                                </p:cTn>
                              </p:par>
                            </p:childTnLst>
                          </p:cTn>
                        </p:par>
                        <p:par>
                          <p:cTn id="445" fill="hold">
                            <p:stCondLst>
                              <p:cond delay="3000"/>
                            </p:stCondLst>
                            <p:childTnLst>
                              <p:par>
                                <p:cTn id="446" nodeType="afterEffect" fill="hold" presetClass="entr" presetID="53">
                                  <p:stCondLst>
                                    <p:cond delay="0"/>
                                  </p:stCondLst>
                                  <p:childTnLst>
                                    <p:set>
                                      <p:cBhvr>
                                        <p:cTn id="447" dur="1" fill="hold">
                                          <p:stCondLst>
                                            <p:cond delay="0"/>
                                          </p:stCondLst>
                                        </p:cTn>
                                        <p:tgtEl>
                                          <p:spTgt spid="326"/>
                                        </p:tgtEl>
                                        <p:attrNameLst>
                                          <p:attrName>style.visibility</p:attrName>
                                        </p:attrNameLst>
                                      </p:cBhvr>
                                      <p:to>
                                        <p:strVal val="visible"/>
                                      </p:to>
                                    </p:set>
                                    <p:anim calcmode="lin" valueType="num">
                                      <p:cBhvr additive="repl">
                                        <p:cTn id="448" dur="500" fill="hold"/>
                                        <p:tgtEl>
                                          <p:spTgt spid="326"/>
                                        </p:tgtEl>
                                        <p:attrNameLst>
                                          <p:attrName>ppt_w</p:attrName>
                                        </p:attrNameLst>
                                      </p:cBhvr>
                                      <p:tavLst>
                                        <p:tav tm="0">
                                          <p:val>
                                            <p:strVal val="0"/>
                                          </p:val>
                                        </p:tav>
                                        <p:tav tm="100000">
                                          <p:val>
                                            <p:strVal val="#ppt_w"/>
                                          </p:val>
                                        </p:tav>
                                      </p:tavLst>
                                    </p:anim>
                                    <p:anim calcmode="lin" valueType="num">
                                      <p:cBhvr additive="repl">
                                        <p:cTn id="449" dur="500" fill="hold"/>
                                        <p:tgtEl>
                                          <p:spTgt spid="326"/>
                                        </p:tgtEl>
                                        <p:attrNameLst>
                                          <p:attrName>ppt_h</p:attrName>
                                        </p:attrNameLst>
                                      </p:cBhvr>
                                      <p:tavLst>
                                        <p:tav tm="0">
                                          <p:val>
                                            <p:strVal val="0"/>
                                          </p:val>
                                        </p:tav>
                                        <p:tav tm="100000">
                                          <p:val>
                                            <p:strVal val="#ppt_h"/>
                                          </p:val>
                                        </p:tav>
                                      </p:tavLst>
                                    </p:anim>
                                    <p:animEffect filter="fade" transition="in">
                                      <p:cBhvr additive="repl">
                                        <p:cTn id="450" dur="500"/>
                                        <p:tgtEl>
                                          <p:spTgt spid="32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TextShape 1"/>
          <p:cNvSpPr txBox="1"/>
          <p:nvPr/>
        </p:nvSpPr>
        <p:spPr>
          <a:xfrm>
            <a:off x="457200" y="656280"/>
            <a:ext cx="7406640" cy="715320"/>
          </a:xfrm>
          <a:prstGeom prst="rect">
            <a:avLst/>
          </a:prstGeom>
          <a:noFill/>
          <a:ln w="54720">
            <a:noFill/>
          </a:ln>
        </p:spPr>
        <p:txBody>
          <a:bodyPr lIns="90000" rIns="90000" tIns="45000" bIns="45000">
            <a:spAutoFit/>
          </a:bodyPr>
          <a:p>
            <a:r>
              <a:rPr b="1" lang="en-US" sz="4400" spc="-1" strike="noStrike">
                <a:latin typeface="Arial"/>
              </a:rPr>
              <a:t>Political Celts</a:t>
            </a:r>
            <a:endParaRPr b="0" lang="en-US" sz="4400" spc="-1" strike="noStrike">
              <a:latin typeface="Arial"/>
            </a:endParaRPr>
          </a:p>
        </p:txBody>
      </p:sp>
      <p:pic>
        <p:nvPicPr>
          <p:cNvPr id="331" name="" descr=""/>
          <p:cNvPicPr/>
          <p:nvPr/>
        </p:nvPicPr>
        <p:blipFill>
          <a:blip r:embed="rId1"/>
          <a:stretch/>
        </p:blipFill>
        <p:spPr>
          <a:xfrm>
            <a:off x="7954200" y="0"/>
            <a:ext cx="2104200" cy="1463040"/>
          </a:xfrm>
          <a:prstGeom prst="rect">
            <a:avLst/>
          </a:prstGeom>
          <a:ln w="54720">
            <a:noFill/>
          </a:ln>
        </p:spPr>
      </p:pic>
      <p:sp>
        <p:nvSpPr>
          <p:cNvPr id="332" name="TextShape 2"/>
          <p:cNvSpPr txBox="1"/>
          <p:nvPr/>
        </p:nvSpPr>
        <p:spPr>
          <a:xfrm>
            <a:off x="365760" y="3474720"/>
            <a:ext cx="9326880" cy="1645920"/>
          </a:xfrm>
          <a:prstGeom prst="rect">
            <a:avLst/>
          </a:prstGeom>
          <a:noFill/>
          <a:ln w="54720">
            <a:noFill/>
          </a:ln>
        </p:spPr>
        <p:txBody>
          <a:bodyPr lIns="90000" rIns="90000" tIns="45000" bIns="45000">
            <a:spAutoFit/>
          </a:bodyPr>
          <a:p>
            <a:r>
              <a:rPr b="1" lang="en-US" sz="2400" spc="-1" strike="noStrike">
                <a:latin typeface="Arial"/>
              </a:rPr>
              <a:t>1902 Celtic Congress</a:t>
            </a:r>
            <a:endParaRPr b="0" lang="en-US" sz="2400" spc="-1" strike="noStrike">
              <a:latin typeface="Arial"/>
            </a:endParaRPr>
          </a:p>
          <a:p>
            <a:r>
              <a:rPr b="1" lang="en-US" sz="2000" spc="-1" strike="noStrike">
                <a:latin typeface="Arial"/>
              </a:rPr>
              <a:t>The International Celtic Congress was founded to promote the knowledge, use, and appreciation of the languages and cultures of the six Celtic countries. National Branches of the Congress meet in an International Congress each year in order to help further these aims.</a:t>
            </a:r>
            <a:endParaRPr b="0" lang="en-US" sz="2000" spc="-1" strike="noStrike">
              <a:latin typeface="Arial"/>
            </a:endParaRPr>
          </a:p>
        </p:txBody>
      </p:sp>
      <p:pic>
        <p:nvPicPr>
          <p:cNvPr id="333" name="" descr=""/>
          <p:cNvPicPr/>
          <p:nvPr/>
        </p:nvPicPr>
        <p:blipFill>
          <a:blip r:embed="rId2"/>
          <a:stretch/>
        </p:blipFill>
        <p:spPr>
          <a:xfrm>
            <a:off x="365760" y="1554480"/>
            <a:ext cx="3590640" cy="1456920"/>
          </a:xfrm>
          <a:prstGeom prst="rect">
            <a:avLst/>
          </a:prstGeom>
          <a:ln w="54720">
            <a:noFill/>
          </a:ln>
        </p:spPr>
      </p:pic>
    </p:spTree>
  </p:cSld>
  <mc:AlternateContent>
    <mc:Choice Requires="p14">
      <p:transition spd="slow" p14:dur="2000">
        <p14:ripple/>
      </p:transition>
    </mc:Choice>
    <mc:Fallback>
      <p:transition spd="slow">
        <p:fade/>
      </p:transition>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4" name="TextShape 1"/>
          <p:cNvSpPr txBox="1"/>
          <p:nvPr/>
        </p:nvSpPr>
        <p:spPr>
          <a:xfrm>
            <a:off x="252720" y="2651760"/>
            <a:ext cx="9622800" cy="3704400"/>
          </a:xfrm>
          <a:prstGeom prst="rect">
            <a:avLst/>
          </a:prstGeom>
          <a:noFill/>
          <a:ln w="54720">
            <a:noFill/>
          </a:ln>
        </p:spPr>
        <p:txBody>
          <a:bodyPr lIns="90000" rIns="90000" tIns="45000" bIns="45000">
            <a:spAutoFit/>
          </a:bodyPr>
          <a:p>
            <a:pPr>
              <a:lnSpc>
                <a:spcPct val="100000"/>
              </a:lnSpc>
            </a:pPr>
            <a:r>
              <a:rPr b="1" lang="en-US" sz="2400" spc="-1" strike="noStrike">
                <a:latin typeface="Arial"/>
              </a:rPr>
              <a:t>1961   Celtic League</a:t>
            </a:r>
            <a:endParaRPr b="0" lang="en-US" sz="2400" spc="-1" strike="noStrike">
              <a:latin typeface="Arial"/>
            </a:endParaRPr>
          </a:p>
          <a:p>
            <a:pPr>
              <a:lnSpc>
                <a:spcPct val="100000"/>
              </a:lnSpc>
            </a:pPr>
            <a:r>
              <a:rPr b="1" lang="en-US" sz="1600" spc="-1" strike="noStrike">
                <a:latin typeface="Arial"/>
              </a:rPr>
              <a:t>The aim of the Celtic League is to contribute to the struggles of the six Celtic nations to secure or win their political, cultural, social and economic freedom. This includes:</a:t>
            </a:r>
            <a:endParaRPr b="0" lang="en-US" sz="1600" spc="-1" strike="noStrike">
              <a:latin typeface="Arial"/>
            </a:endParaRPr>
          </a:p>
          <a:p>
            <a:pPr>
              <a:lnSpc>
                <a:spcPct val="100000"/>
              </a:lnSpc>
            </a:pPr>
            <a:endParaRPr b="0" lang="en-US" sz="1600" spc="-1" strike="noStrike">
              <a:latin typeface="Arial"/>
            </a:endParaRPr>
          </a:p>
          <a:p>
            <a:pPr>
              <a:lnSpc>
                <a:spcPct val="100000"/>
              </a:lnSpc>
            </a:pPr>
            <a:r>
              <a:rPr b="1" lang="en-US" sz="1600" spc="-1" strike="noStrike">
                <a:latin typeface="Arial"/>
              </a:rPr>
              <a:t>     </a:t>
            </a:r>
            <a:r>
              <a:rPr b="1" lang="en-US" sz="1600" spc="-1" strike="noStrike">
                <a:latin typeface="Webdings"/>
                <a:ea typeface="Webdings"/>
              </a:rPr>
              <a:t></a:t>
            </a:r>
            <a:r>
              <a:rPr b="1" lang="en-US" sz="1600" spc="-1" strike="noStrike">
                <a:latin typeface="Arial"/>
                <a:ea typeface="Webdings"/>
              </a:rPr>
              <a:t>  </a:t>
            </a:r>
            <a:r>
              <a:rPr b="1" lang="en-US" sz="1600" spc="-1" strike="noStrike">
                <a:latin typeface="Arial"/>
              </a:rPr>
              <a:t>Fostering co-operation between Celtic peoples.</a:t>
            </a:r>
            <a:endParaRPr b="0" lang="en-US" sz="1600" spc="-1" strike="noStrike">
              <a:latin typeface="Arial"/>
            </a:endParaRPr>
          </a:p>
          <a:p>
            <a:pPr>
              <a:lnSpc>
                <a:spcPct val="100000"/>
              </a:lnSpc>
            </a:pPr>
            <a:endParaRPr b="0" lang="en-US" sz="1600" spc="-1" strike="noStrike">
              <a:latin typeface="Arial"/>
            </a:endParaRPr>
          </a:p>
          <a:p>
            <a:pPr>
              <a:lnSpc>
                <a:spcPct val="100000"/>
              </a:lnSpc>
            </a:pPr>
            <a:r>
              <a:rPr b="1" lang="en-US" sz="1600" spc="-1" strike="noStrike">
                <a:latin typeface="Arial"/>
              </a:rPr>
              <a:t>     </a:t>
            </a:r>
            <a:r>
              <a:rPr b="1" lang="en-US" sz="1600" spc="-1" strike="noStrike">
                <a:latin typeface="Webdings"/>
                <a:ea typeface="Webdings"/>
              </a:rPr>
              <a:t> </a:t>
            </a:r>
            <a:r>
              <a:rPr b="1" lang="en-US" sz="1600" spc="-1" strike="noStrike">
                <a:latin typeface="Arial"/>
              </a:rPr>
              <a:t>Developing the consciousness of the special relationship and solidarity between them.</a:t>
            </a:r>
            <a:endParaRPr b="0" lang="en-US" sz="1600" spc="-1" strike="noStrike">
              <a:latin typeface="Arial"/>
            </a:endParaRPr>
          </a:p>
          <a:p>
            <a:pPr>
              <a:lnSpc>
                <a:spcPct val="100000"/>
              </a:lnSpc>
            </a:pPr>
            <a:endParaRPr b="0" lang="en-US" sz="1600" spc="-1" strike="noStrike">
              <a:latin typeface="Arial"/>
            </a:endParaRPr>
          </a:p>
          <a:p>
            <a:pPr>
              <a:lnSpc>
                <a:spcPct val="100000"/>
              </a:lnSpc>
            </a:pPr>
            <a:r>
              <a:rPr b="1" lang="en-US" sz="1600" spc="-1" strike="noStrike">
                <a:latin typeface="Arial"/>
              </a:rPr>
              <a:t>     </a:t>
            </a:r>
            <a:r>
              <a:rPr b="1" lang="en-US" sz="1600" spc="-1" strike="noStrike">
                <a:latin typeface="Webdings"/>
                <a:ea typeface="Webdings"/>
              </a:rPr>
              <a:t> </a:t>
            </a:r>
            <a:r>
              <a:rPr b="1" lang="en-US" sz="1600" spc="-1" strike="noStrike">
                <a:latin typeface="Arial"/>
              </a:rPr>
              <a:t>Making our national struggles and achievements better known abroad.</a:t>
            </a:r>
            <a:endParaRPr b="0" lang="en-US" sz="1600" spc="-1" strike="noStrike">
              <a:latin typeface="Arial"/>
            </a:endParaRPr>
          </a:p>
          <a:p>
            <a:pPr>
              <a:lnSpc>
                <a:spcPct val="100000"/>
              </a:lnSpc>
            </a:pPr>
            <a:endParaRPr b="0" lang="en-US" sz="1600" spc="-1" strike="noStrike">
              <a:latin typeface="Arial"/>
            </a:endParaRPr>
          </a:p>
          <a:p>
            <a:pPr>
              <a:lnSpc>
                <a:spcPct val="100000"/>
              </a:lnSpc>
            </a:pPr>
            <a:r>
              <a:rPr b="1" lang="en-US" sz="1600" spc="-1" strike="noStrike">
                <a:latin typeface="Webdings"/>
                <a:ea typeface="Webdings"/>
              </a:rPr>
              <a:t>    </a:t>
            </a:r>
            <a:r>
              <a:rPr b="1" lang="en-US" sz="1600" spc="-1" strike="noStrike">
                <a:latin typeface="Arial"/>
              </a:rPr>
              <a:t>Campaigning for a formal association of Celtic nations to take place once two or more of        them have achieved self-government.</a:t>
            </a:r>
            <a:endParaRPr b="0" lang="en-US" sz="1600" spc="-1" strike="noStrike">
              <a:latin typeface="Arial"/>
            </a:endParaRPr>
          </a:p>
          <a:p>
            <a:pPr>
              <a:lnSpc>
                <a:spcPct val="100000"/>
              </a:lnSpc>
            </a:pPr>
            <a:endParaRPr b="0" lang="en-US" sz="1600" spc="-1" strike="noStrike">
              <a:latin typeface="Arial"/>
            </a:endParaRPr>
          </a:p>
          <a:p>
            <a:r>
              <a:rPr b="1" lang="en-US" sz="1600" spc="-1" strike="noStrike">
                <a:latin typeface="Webdings"/>
                <a:ea typeface="Webdings"/>
              </a:rPr>
              <a:t>   </a:t>
            </a:r>
            <a:r>
              <a:rPr b="1" lang="en-US" sz="1600" spc="-1" strike="noStrike">
                <a:latin typeface="Arial"/>
                <a:ea typeface="Webdings"/>
              </a:rPr>
              <a:t> </a:t>
            </a:r>
            <a:r>
              <a:rPr b="1" lang="en-US" sz="1600" spc="-1" strike="noStrike">
                <a:latin typeface="Arial"/>
              </a:rPr>
              <a:t>Advocating the use of the national resources of each of the Celtic countries for the benefit  of all its people.</a:t>
            </a:r>
            <a:r>
              <a:rPr b="1" lang="en-US" sz="2000" spc="-1" strike="noStrike">
                <a:latin typeface="Arial"/>
              </a:rPr>
              <a:t> </a:t>
            </a:r>
            <a:r>
              <a:rPr b="1" lang="en-US" sz="2400" spc="-1" strike="noStrike">
                <a:latin typeface="Arial"/>
              </a:rPr>
              <a:t>	</a:t>
            </a:r>
            <a:r>
              <a:rPr b="1" lang="en-US" sz="2400" spc="-1" strike="noStrike">
                <a:latin typeface="Arial"/>
              </a:rPr>
              <a:t>	</a:t>
            </a:r>
            <a:r>
              <a:rPr b="1" lang="en-US" sz="2400" spc="-1" strike="noStrike">
                <a:latin typeface="Arial"/>
              </a:rPr>
              <a:t>	</a:t>
            </a:r>
            <a:r>
              <a:rPr b="1" lang="en-US" sz="2400" spc="-1" strike="noStrike">
                <a:latin typeface="Arial"/>
              </a:rPr>
              <a:t>	</a:t>
            </a:r>
            <a:r>
              <a:rPr b="1" lang="en-US" sz="2400" spc="-1" strike="noStrike">
                <a:latin typeface="Arial"/>
              </a:rPr>
              <a:t>	</a:t>
            </a:r>
            <a:r>
              <a:rPr b="1" lang="en-US" sz="2400" spc="-1" strike="noStrike">
                <a:latin typeface="Arial"/>
              </a:rPr>
              <a:t>	</a:t>
            </a:r>
            <a:r>
              <a:rPr b="1" lang="en-US" sz="2400" spc="-1" strike="noStrike">
                <a:latin typeface="Arial"/>
              </a:rPr>
              <a:t>	</a:t>
            </a:r>
            <a:r>
              <a:rPr b="1" lang="en-US" sz="2400" spc="-1" strike="noStrike">
                <a:latin typeface="Arial"/>
              </a:rPr>
              <a:t>	</a:t>
            </a:r>
            <a:r>
              <a:rPr b="1" lang="en-US" sz="2400" spc="-1" strike="noStrike">
                <a:latin typeface="Arial"/>
              </a:rPr>
              <a:t>	</a:t>
            </a:r>
            <a:r>
              <a:rPr b="1" lang="en-US" sz="2400" spc="-1" strike="noStrike">
                <a:latin typeface="Arial"/>
              </a:rPr>
              <a:t>	</a:t>
            </a:r>
            <a:r>
              <a:rPr b="1" lang="en-US" sz="2400" spc="-1" strike="noStrike">
                <a:latin typeface="Arial"/>
              </a:rPr>
              <a:t>	</a:t>
            </a:r>
            <a:r>
              <a:rPr b="1" lang="en-US" sz="2400" spc="-1" strike="noStrike">
                <a:latin typeface="Arial"/>
              </a:rPr>
              <a:t>	</a:t>
            </a:r>
            <a:r>
              <a:rPr b="1" lang="en-US" sz="2400" spc="-1" strike="noStrike">
                <a:latin typeface="Arial"/>
              </a:rPr>
              <a:t>	</a:t>
            </a:r>
            <a:r>
              <a:rPr b="1" lang="en-US" sz="2400" spc="-1" strike="noStrike">
                <a:latin typeface="Arial"/>
              </a:rPr>
              <a:t> </a:t>
            </a:r>
            <a:endParaRPr b="0" lang="en-US" sz="2400" spc="-1" strike="noStrike">
              <a:latin typeface="Arial"/>
            </a:endParaRPr>
          </a:p>
        </p:txBody>
      </p:sp>
      <p:pic>
        <p:nvPicPr>
          <p:cNvPr id="335" name="" descr=""/>
          <p:cNvPicPr/>
          <p:nvPr/>
        </p:nvPicPr>
        <p:blipFill>
          <a:blip r:embed="rId1"/>
          <a:stretch/>
        </p:blipFill>
        <p:spPr>
          <a:xfrm>
            <a:off x="425160" y="1463040"/>
            <a:ext cx="6707160" cy="822960"/>
          </a:xfrm>
          <a:prstGeom prst="rect">
            <a:avLst/>
          </a:prstGeom>
          <a:ln w="54720">
            <a:noFill/>
          </a:ln>
        </p:spPr>
      </p:pic>
      <p:sp>
        <p:nvSpPr>
          <p:cNvPr id="336" name="TextShape 2"/>
          <p:cNvSpPr txBox="1"/>
          <p:nvPr/>
        </p:nvSpPr>
        <p:spPr>
          <a:xfrm>
            <a:off x="365760" y="548640"/>
            <a:ext cx="6858000" cy="657360"/>
          </a:xfrm>
          <a:prstGeom prst="rect">
            <a:avLst/>
          </a:prstGeom>
          <a:noFill/>
          <a:ln w="54720">
            <a:noFill/>
          </a:ln>
        </p:spPr>
        <p:txBody>
          <a:bodyPr lIns="90000" rIns="90000" tIns="45000" bIns="45000">
            <a:spAutoFit/>
          </a:bodyPr>
          <a:p>
            <a:r>
              <a:rPr b="1" lang="en-US" sz="4000" spc="-1" strike="noStrike">
                <a:latin typeface="Arial"/>
              </a:rPr>
              <a:t>Political Celts</a:t>
            </a:r>
            <a:endParaRPr b="0" lang="en-US" sz="4000" spc="-1" strike="noStrike">
              <a:latin typeface="Arial"/>
            </a:endParaRPr>
          </a:p>
        </p:txBody>
      </p:sp>
      <p:pic>
        <p:nvPicPr>
          <p:cNvPr id="337" name="" descr=""/>
          <p:cNvPicPr/>
          <p:nvPr/>
        </p:nvPicPr>
        <p:blipFill>
          <a:blip r:embed="rId2"/>
          <a:stretch/>
        </p:blipFill>
        <p:spPr>
          <a:xfrm>
            <a:off x="8371080" y="0"/>
            <a:ext cx="1709640" cy="1188720"/>
          </a:xfrm>
          <a:prstGeom prst="rect">
            <a:avLst/>
          </a:prstGeom>
          <a:ln w="54720">
            <a:noFill/>
          </a:ln>
        </p:spPr>
      </p:pic>
    </p:spTree>
  </p:cSld>
  <mc:AlternateContent>
    <mc:Choice Requires="p14">
      <p:transition spd="slow" p14:dur="2000">
        <p14:ripple/>
      </p:transition>
    </mc:Choice>
    <mc:Fallback>
      <p:transition spd="slow">
        <p:fade/>
      </p:transition>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8" name="TextShape 1"/>
          <p:cNvSpPr txBox="1"/>
          <p:nvPr/>
        </p:nvSpPr>
        <p:spPr>
          <a:xfrm>
            <a:off x="548640" y="988560"/>
            <a:ext cx="5852160" cy="657360"/>
          </a:xfrm>
          <a:prstGeom prst="rect">
            <a:avLst/>
          </a:prstGeom>
          <a:noFill/>
          <a:ln w="54720">
            <a:noFill/>
          </a:ln>
        </p:spPr>
        <p:txBody>
          <a:bodyPr lIns="90000" rIns="90000" tIns="45000" bIns="45000">
            <a:spAutoFit/>
          </a:bodyPr>
          <a:p>
            <a:r>
              <a:rPr b="1" lang="en-US" sz="4000" spc="-1" strike="noStrike">
                <a:latin typeface="Arial"/>
              </a:rPr>
              <a:t>Celtic Politics</a:t>
            </a:r>
            <a:endParaRPr b="0" lang="en-US" sz="4000" spc="-1" strike="noStrike">
              <a:latin typeface="Arial"/>
            </a:endParaRPr>
          </a:p>
        </p:txBody>
      </p:sp>
      <p:sp>
        <p:nvSpPr>
          <p:cNvPr id="339" name="TextShape 2"/>
          <p:cNvSpPr txBox="1"/>
          <p:nvPr/>
        </p:nvSpPr>
        <p:spPr>
          <a:xfrm>
            <a:off x="548640" y="2075400"/>
            <a:ext cx="9052560" cy="942120"/>
          </a:xfrm>
          <a:prstGeom prst="rect">
            <a:avLst/>
          </a:prstGeom>
          <a:noFill/>
          <a:ln w="54720">
            <a:noFill/>
          </a:ln>
        </p:spPr>
        <p:txBody>
          <a:bodyPr lIns="90000" rIns="90000" tIns="45000" bIns="45000">
            <a:spAutoFit/>
          </a:bodyPr>
          <a:p>
            <a:r>
              <a:rPr b="1" lang="en-US" sz="2400" spc="-1" strike="noStrike">
                <a:latin typeface="Arial"/>
              </a:rPr>
              <a:t>Wales - Plaid Cymru</a:t>
            </a:r>
            <a:endParaRPr b="0" lang="en-US" sz="2400" spc="-1" strike="noStrike">
              <a:latin typeface="Arial"/>
            </a:endParaRPr>
          </a:p>
          <a:p>
            <a:r>
              <a:rPr b="0" lang="en-US" sz="1800" spc="-1" strike="noStrike">
                <a:latin typeface="Arial"/>
              </a:rPr>
              <a:t>A social-democratic political party in Wales advocating for Welsh independence from the United Kingdom within the European Union.  </a:t>
            </a:r>
            <a:r>
              <a:rPr b="1" i="1" lang="en-US" sz="1400" spc="-1" strike="noStrike">
                <a:latin typeface="Arial"/>
              </a:rPr>
              <a:t>Wikipedia</a:t>
            </a:r>
            <a:endParaRPr b="0" lang="en-US" sz="1400" spc="-1" strike="noStrike">
              <a:latin typeface="Arial"/>
            </a:endParaRPr>
          </a:p>
        </p:txBody>
      </p:sp>
      <p:sp>
        <p:nvSpPr>
          <p:cNvPr id="340" name="TextShape 3"/>
          <p:cNvSpPr txBox="1"/>
          <p:nvPr/>
        </p:nvSpPr>
        <p:spPr>
          <a:xfrm>
            <a:off x="640080" y="3200400"/>
            <a:ext cx="7772400" cy="1626120"/>
          </a:xfrm>
          <a:prstGeom prst="rect">
            <a:avLst/>
          </a:prstGeom>
          <a:noFill/>
          <a:ln w="54720">
            <a:noFill/>
          </a:ln>
        </p:spPr>
        <p:txBody>
          <a:bodyPr lIns="90000" rIns="90000" tIns="45000" bIns="45000">
            <a:spAutoFit/>
          </a:bodyPr>
          <a:p>
            <a:r>
              <a:rPr b="0" lang="en-US" sz="1800" spc="-1" strike="noStrike">
                <a:latin typeface="Arial"/>
              </a:rPr>
              <a:t>4 of 40 Welsh seats in the UK House of Commons</a:t>
            </a:r>
            <a:endParaRPr b="0" lang="en-US" sz="1800" spc="-1" strike="noStrike">
              <a:latin typeface="Arial"/>
            </a:endParaRPr>
          </a:p>
          <a:p>
            <a:r>
              <a:rPr b="0" lang="en-US" sz="1800" spc="-1" strike="noStrike">
                <a:latin typeface="Arial"/>
              </a:rPr>
              <a:t>1 of 777 seats in UK House of Lords</a:t>
            </a:r>
            <a:endParaRPr b="0" lang="en-US" sz="1800" spc="-1" strike="noStrike">
              <a:latin typeface="Arial"/>
            </a:endParaRPr>
          </a:p>
          <a:p>
            <a:r>
              <a:rPr b="0" lang="en-US" sz="1800" spc="-1" strike="noStrike">
                <a:latin typeface="Arial"/>
              </a:rPr>
              <a:t>10 seats of 60 in the National Assembly for Wales</a:t>
            </a:r>
            <a:endParaRPr b="0" lang="en-US" sz="1800" spc="-1" strike="noStrike">
              <a:latin typeface="Arial"/>
            </a:endParaRPr>
          </a:p>
          <a:p>
            <a:r>
              <a:rPr b="0" lang="en-US" sz="1800" spc="-1" strike="noStrike">
                <a:latin typeface="Arial"/>
              </a:rPr>
              <a:t>1 of 4 Welsh seats in the European Union </a:t>
            </a:r>
            <a:r>
              <a:rPr b="0" lang="en-US" sz="1800" spc="-1" strike="noStrike">
                <a:latin typeface="Arial"/>
              </a:rPr>
              <a:t>Parliament</a:t>
            </a:r>
            <a:endParaRPr b="0" lang="en-US" sz="1800" spc="-1" strike="noStrike">
              <a:latin typeface="Arial"/>
            </a:endParaRPr>
          </a:p>
          <a:p>
            <a:endParaRPr b="0" lang="en-US" sz="1800" spc="-1" strike="noStrike">
              <a:latin typeface="Arial"/>
            </a:endParaRPr>
          </a:p>
          <a:p>
            <a:r>
              <a:rPr b="0" lang="en-US" sz="1800" spc="-1" strike="noStrike">
                <a:latin typeface="Arial"/>
              </a:rPr>
              <a:t>                                                                                   </a:t>
            </a:r>
            <a:r>
              <a:rPr b="0" lang="en-US" sz="1500" spc="-1" strike="noStrike">
                <a:latin typeface="Arial"/>
              </a:rPr>
              <a:t>https://www.partyof.wales/</a:t>
            </a:r>
            <a:endParaRPr b="0" lang="en-US" sz="1500" spc="-1" strike="noStrike">
              <a:latin typeface="Arial"/>
            </a:endParaRPr>
          </a:p>
        </p:txBody>
      </p:sp>
      <p:sp>
        <p:nvSpPr>
          <p:cNvPr id="341" name="TextShape 4"/>
          <p:cNvSpPr txBox="1"/>
          <p:nvPr/>
        </p:nvSpPr>
        <p:spPr>
          <a:xfrm>
            <a:off x="548640" y="4772880"/>
            <a:ext cx="9235440" cy="1114560"/>
          </a:xfrm>
          <a:prstGeom prst="rect">
            <a:avLst/>
          </a:prstGeom>
          <a:noFill/>
          <a:ln w="54720">
            <a:noFill/>
          </a:ln>
        </p:spPr>
        <p:txBody>
          <a:bodyPr lIns="90000" rIns="90000" tIns="45000" bIns="45000">
            <a:spAutoFit/>
          </a:bodyPr>
          <a:p>
            <a:r>
              <a:rPr b="1" lang="en-US" sz="2200" spc="-1" strike="noStrike">
                <a:latin typeface="Arial"/>
              </a:rPr>
              <a:t>Scotland -SNP</a:t>
            </a:r>
            <a:endParaRPr b="0" lang="en-US" sz="2200" spc="-1" strike="noStrike">
              <a:latin typeface="Arial"/>
            </a:endParaRPr>
          </a:p>
          <a:p>
            <a:r>
              <a:rPr b="0" lang="en-US" sz="1800" spc="-1" strike="noStrike">
                <a:latin typeface="Arial"/>
              </a:rPr>
              <a:t>The Scottish National Party is a Scottish nationalist and social-democratic political party in Scotland. The SNP supports and campaigns for Scottish independence.  </a:t>
            </a:r>
            <a:r>
              <a:rPr b="1" i="1" lang="en-US" sz="1400" spc="-1" strike="noStrike">
                <a:latin typeface="Arial"/>
              </a:rPr>
              <a:t>Wikipedia</a:t>
            </a:r>
            <a:endParaRPr b="0" lang="en-US" sz="1400" spc="-1" strike="noStrike">
              <a:latin typeface="Arial"/>
            </a:endParaRPr>
          </a:p>
          <a:p>
            <a:r>
              <a:rPr b="1" i="1" lang="en-US" sz="1400" spc="-1" strike="noStrike">
                <a:latin typeface="Arial"/>
              </a:rPr>
              <a:t>                                                                                                                                                    </a:t>
            </a:r>
            <a:r>
              <a:rPr b="0" lang="en-US" sz="1400" spc="-1" strike="noStrike">
                <a:latin typeface="Arial"/>
              </a:rPr>
              <a:t>https://www.snp.org/</a:t>
            </a:r>
            <a:endParaRPr b="0" lang="en-US" sz="1400" spc="-1" strike="noStrike">
              <a:latin typeface="Arial"/>
            </a:endParaRPr>
          </a:p>
        </p:txBody>
      </p:sp>
      <p:sp>
        <p:nvSpPr>
          <p:cNvPr id="342" name="TextShape 5"/>
          <p:cNvSpPr txBox="1"/>
          <p:nvPr/>
        </p:nvSpPr>
        <p:spPr>
          <a:xfrm>
            <a:off x="1280160" y="5816880"/>
            <a:ext cx="7955280" cy="858240"/>
          </a:xfrm>
          <a:prstGeom prst="rect">
            <a:avLst/>
          </a:prstGeom>
          <a:noFill/>
          <a:ln w="54720">
            <a:noFill/>
          </a:ln>
        </p:spPr>
        <p:txBody>
          <a:bodyPr lIns="90000" rIns="90000" tIns="45000" bIns="45000">
            <a:spAutoFit/>
          </a:bodyPr>
          <a:p>
            <a:r>
              <a:rPr b="0" lang="en-US" sz="1800" spc="-1" strike="noStrike">
                <a:latin typeface="Arial"/>
              </a:rPr>
              <a:t>35 of 39 Scottish seats in UK House of Commons </a:t>
            </a:r>
            <a:endParaRPr b="0" lang="en-US" sz="1800" spc="-1" strike="noStrike">
              <a:latin typeface="Arial"/>
            </a:endParaRPr>
          </a:p>
          <a:p>
            <a:r>
              <a:rPr b="0" lang="en-US" sz="1800" spc="-1" strike="noStrike">
                <a:latin typeface="Arial"/>
              </a:rPr>
              <a:t>2 of 6 Scottish seats in European Parliament </a:t>
            </a:r>
            <a:endParaRPr b="0" lang="en-US" sz="1800" spc="-1" strike="noStrike">
              <a:latin typeface="Arial"/>
            </a:endParaRPr>
          </a:p>
          <a:p>
            <a:r>
              <a:rPr b="0" lang="en-US" sz="1800" spc="-1" strike="noStrike">
                <a:latin typeface="Arial"/>
              </a:rPr>
              <a:t>62 of 129 seats in Scottish Parliament</a:t>
            </a:r>
            <a:endParaRPr b="0" lang="en-US" sz="1800" spc="-1" strike="noStrike">
              <a:latin typeface="Arial"/>
            </a:endParaRPr>
          </a:p>
        </p:txBody>
      </p:sp>
      <p:pic>
        <p:nvPicPr>
          <p:cNvPr id="343" name="" descr=""/>
          <p:cNvPicPr/>
          <p:nvPr/>
        </p:nvPicPr>
        <p:blipFill>
          <a:blip r:embed="rId1"/>
          <a:stretch/>
        </p:blipFill>
        <p:spPr>
          <a:xfrm>
            <a:off x="7378560" y="6035040"/>
            <a:ext cx="1856880" cy="666360"/>
          </a:xfrm>
          <a:prstGeom prst="rect">
            <a:avLst/>
          </a:prstGeom>
          <a:ln w="54720">
            <a:noFill/>
          </a:ln>
        </p:spPr>
      </p:pic>
      <p:pic>
        <p:nvPicPr>
          <p:cNvPr id="344" name="" descr=""/>
          <p:cNvPicPr/>
          <p:nvPr/>
        </p:nvPicPr>
        <p:blipFill>
          <a:blip r:embed="rId2"/>
          <a:stretch/>
        </p:blipFill>
        <p:spPr>
          <a:xfrm>
            <a:off x="6399000" y="3182400"/>
            <a:ext cx="3385080" cy="932400"/>
          </a:xfrm>
          <a:prstGeom prst="rect">
            <a:avLst/>
          </a:prstGeom>
          <a:ln w="54720">
            <a:noFill/>
          </a:ln>
        </p:spPr>
      </p:pic>
      <p:pic>
        <p:nvPicPr>
          <p:cNvPr id="345" name="" descr=""/>
          <p:cNvPicPr/>
          <p:nvPr/>
        </p:nvPicPr>
        <p:blipFill>
          <a:blip r:embed="rId3"/>
          <a:stretch/>
        </p:blipFill>
        <p:spPr>
          <a:xfrm>
            <a:off x="8371440" y="0"/>
            <a:ext cx="1709640" cy="1188720"/>
          </a:xfrm>
          <a:prstGeom prst="rect">
            <a:avLst/>
          </a:prstGeom>
          <a:ln w="54720">
            <a:noFill/>
          </a:ln>
        </p:spPr>
      </p:pic>
    </p:spTree>
  </p:cSld>
  <mc:AlternateContent>
    <mc:Choice Requires="p14">
      <p:transition spd="slow" p14:dur="2000">
        <p14:ripple/>
      </p:transition>
    </mc:Choice>
    <mc:Fallback>
      <p:transition spd="slow">
        <p:fade/>
      </p:transition>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TextShape 1"/>
          <p:cNvSpPr txBox="1"/>
          <p:nvPr/>
        </p:nvSpPr>
        <p:spPr>
          <a:xfrm>
            <a:off x="457200" y="656280"/>
            <a:ext cx="7406640" cy="715320"/>
          </a:xfrm>
          <a:prstGeom prst="rect">
            <a:avLst/>
          </a:prstGeom>
          <a:noFill/>
          <a:ln w="54720">
            <a:noFill/>
          </a:ln>
        </p:spPr>
        <p:txBody>
          <a:bodyPr lIns="90000" rIns="90000" tIns="45000" bIns="45000">
            <a:spAutoFit/>
          </a:bodyPr>
          <a:p>
            <a:r>
              <a:rPr b="1" lang="en-US" sz="4400" spc="-1" strike="noStrike">
                <a:latin typeface="Arial"/>
              </a:rPr>
              <a:t>Are You a Celt?</a:t>
            </a:r>
            <a:endParaRPr b="0" lang="en-US" sz="4400" spc="-1" strike="noStrike">
              <a:latin typeface="Arial"/>
            </a:endParaRPr>
          </a:p>
        </p:txBody>
      </p:sp>
      <p:sp>
        <p:nvSpPr>
          <p:cNvPr id="347" name="TextShape 2"/>
          <p:cNvSpPr txBox="1"/>
          <p:nvPr/>
        </p:nvSpPr>
        <p:spPr>
          <a:xfrm>
            <a:off x="365760" y="1737360"/>
            <a:ext cx="9418320" cy="3321000"/>
          </a:xfrm>
          <a:prstGeom prst="rect">
            <a:avLst/>
          </a:prstGeom>
          <a:noFill/>
          <a:ln w="54720">
            <a:noFill/>
          </a:ln>
        </p:spPr>
        <p:txBody>
          <a:bodyPr lIns="90000" rIns="90000" tIns="45000" bIns="45000">
            <a:spAutoFit/>
          </a:bodyPr>
          <a:p>
            <a:r>
              <a:rPr b="1" i="1" lang="en-US" sz="2400" spc="-1" strike="noStrike">
                <a:latin typeface="Arial"/>
              </a:rPr>
              <a:t>What is not in doubt, as anyone familiar with Galicia, Brittany, Ireland, Scotland, or Wales will well know, is the very strong emotional appeal with the idea of sharing a common Celtic </a:t>
            </a:r>
            <a:r>
              <a:rPr b="1" i="1" lang="en-US" sz="2400" spc="-1" strike="noStrike">
                <a:latin typeface="Arial"/>
              </a:rPr>
              <a:t>heritage</a:t>
            </a:r>
            <a:r>
              <a:rPr b="1" i="1" lang="en-US" sz="2400" spc="-1" strike="noStrike">
                <a:latin typeface="Arial"/>
              </a:rPr>
              <a:t> has.  Perhaps the only real definition of a Celt, now as in the past, is that Celt is a person who believes him or herself to be Celtic.</a:t>
            </a:r>
            <a:endParaRPr b="0" lang="en-US" sz="2400" spc="-1" strike="noStrike">
              <a:latin typeface="Arial"/>
            </a:endParaRPr>
          </a:p>
          <a:p>
            <a:endParaRPr b="0" lang="en-US" sz="2400" spc="-1" strike="noStrike">
              <a:latin typeface="Arial"/>
            </a:endParaRPr>
          </a:p>
          <a:p>
            <a:r>
              <a:rPr b="1" i="1" lang="en-US" sz="2400" spc="-1" strike="noStrike">
                <a:latin typeface="Arial"/>
              </a:rPr>
              <a:t>	</a:t>
            </a:r>
            <a:r>
              <a:rPr b="1" i="1" lang="en-US" sz="2400" spc="-1" strike="noStrike">
                <a:latin typeface="Arial"/>
              </a:rPr>
              <a:t>	</a:t>
            </a:r>
            <a:r>
              <a:rPr b="1" i="1" lang="en-US" sz="2400" spc="-1" strike="noStrike">
                <a:latin typeface="Arial"/>
              </a:rPr>
              <a:t>	</a:t>
            </a:r>
            <a:r>
              <a:rPr b="1" i="1" lang="en-US" sz="2400" spc="-1" strike="noStrike">
                <a:latin typeface="Arial"/>
              </a:rPr>
              <a:t>	</a:t>
            </a:r>
            <a:r>
              <a:rPr b="1" i="1" lang="en-US" sz="2400" spc="-1" strike="noStrike">
                <a:latin typeface="Arial"/>
              </a:rPr>
              <a:t>	</a:t>
            </a:r>
            <a:r>
              <a:rPr b="1" i="1" lang="en-US" sz="2400" spc="-1" strike="noStrike">
                <a:latin typeface="Arial"/>
              </a:rPr>
              <a:t>	</a:t>
            </a:r>
            <a:r>
              <a:rPr b="1" i="1" lang="en-US" sz="2400" spc="-1" strike="noStrike">
                <a:latin typeface="Arial"/>
              </a:rPr>
              <a:t>	</a:t>
            </a:r>
            <a:r>
              <a:rPr b="1" i="1" lang="en-US" sz="2400" spc="-1" strike="noStrike">
                <a:latin typeface="Arial"/>
              </a:rPr>
              <a:t>	</a:t>
            </a:r>
            <a:r>
              <a:rPr b="1" i="1" lang="en-US" sz="2400" spc="-1" strike="noStrike">
                <a:latin typeface="Arial"/>
              </a:rPr>
              <a:t>	</a:t>
            </a:r>
            <a:r>
              <a:rPr b="1" i="1" lang="en-US" sz="2400" spc="-1" strike="noStrike">
                <a:latin typeface="Arial"/>
              </a:rPr>
              <a:t>	</a:t>
            </a:r>
            <a:r>
              <a:rPr b="1" i="1" lang="en-US" sz="2400" spc="-1" strike="noStrike">
                <a:latin typeface="Arial"/>
              </a:rPr>
              <a:t>	</a:t>
            </a:r>
            <a:r>
              <a:rPr b="1" i="1" lang="en-US" sz="2400" spc="-1" strike="noStrike">
                <a:latin typeface="Arial"/>
              </a:rPr>
              <a:t>	</a:t>
            </a:r>
            <a:r>
              <a:rPr b="1" i="1" lang="en-US" sz="2400" spc="-1" strike="noStrike">
                <a:latin typeface="Arial"/>
              </a:rPr>
              <a:t>	</a:t>
            </a:r>
            <a:r>
              <a:rPr b="1" i="1" lang="en-US" sz="2400" spc="-1" strike="noStrike">
                <a:latin typeface="Arial"/>
              </a:rPr>
              <a:t>	</a:t>
            </a:r>
            <a:r>
              <a:rPr b="1" i="1" lang="en-US" sz="1800" spc="-1" strike="noStrike">
                <a:latin typeface="Arial"/>
              </a:rPr>
              <a:t>Barry Cunliffe</a:t>
            </a:r>
            <a:endParaRPr b="0" lang="en-US" sz="1800" spc="-1" strike="noStrike">
              <a:latin typeface="Arial"/>
            </a:endParaRPr>
          </a:p>
          <a:p>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Iron Age Scholar</a:t>
            </a:r>
            <a:endParaRPr b="0" lang="en-US" sz="1800" spc="-1" strike="noStrike">
              <a:latin typeface="Arial"/>
            </a:endParaRPr>
          </a:p>
          <a:p>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	</a:t>
            </a:r>
            <a:r>
              <a:rPr b="1" i="1" lang="en-US" sz="1800" spc="-1" strike="noStrike">
                <a:latin typeface="Arial"/>
              </a:rPr>
              <a:t>Oxford University</a:t>
            </a:r>
            <a:endParaRPr b="0" lang="en-US" sz="1800" spc="-1" strike="noStrike">
              <a:latin typeface="Arial"/>
            </a:endParaRPr>
          </a:p>
        </p:txBody>
      </p:sp>
      <p:pic>
        <p:nvPicPr>
          <p:cNvPr id="348" name="" descr=""/>
          <p:cNvPicPr/>
          <p:nvPr/>
        </p:nvPicPr>
        <p:blipFill>
          <a:blip r:embed="rId1"/>
          <a:stretch/>
        </p:blipFill>
        <p:spPr>
          <a:xfrm>
            <a:off x="7954200" y="0"/>
            <a:ext cx="2104200" cy="1463040"/>
          </a:xfrm>
          <a:prstGeom prst="rect">
            <a:avLst/>
          </a:prstGeom>
          <a:ln w="54720">
            <a:noFill/>
          </a:ln>
        </p:spPr>
      </p:pic>
      <p:pic>
        <p:nvPicPr>
          <p:cNvPr id="349" name="" descr=""/>
          <p:cNvPicPr/>
          <p:nvPr/>
        </p:nvPicPr>
        <p:blipFill>
          <a:blip r:embed="rId2"/>
          <a:stretch/>
        </p:blipFill>
        <p:spPr>
          <a:xfrm>
            <a:off x="3915000" y="5258160"/>
            <a:ext cx="2485800" cy="2057040"/>
          </a:xfrm>
          <a:prstGeom prst="rect">
            <a:avLst/>
          </a:prstGeom>
          <a:ln w="54720">
            <a:noFill/>
          </a:ln>
        </p:spPr>
      </p:pic>
    </p:spTree>
  </p:cSld>
  <mc:AlternateContent>
    <mc:Choice Requires="p14">
      <p:transition spd="slow" p14:dur="2000">
        <p14:ripple/>
      </p:transition>
    </mc:Choice>
    <mc:Fallback>
      <p:transition spd="slow">
        <p:fade/>
      </p:transition>
    </mc:Fallback>
  </mc:AlternateContent>
  <p:timing>
    <p:tnLst>
      <p:par>
        <p:cTn id="451" dur="indefinite" restart="never" nodeType="tmRoot">
          <p:childTnLst>
            <p:seq>
              <p:cTn id="452" dur="indefinite" nodeType="mainSeq">
                <p:childTnLst>
                  <p:par>
                    <p:cTn id="453" fill="hold">
                      <p:stCondLst>
                        <p:cond delay="indefinite"/>
                      </p:stCondLst>
                      <p:childTnLst>
                        <p:par>
                          <p:cTn id="454" fill="hold">
                            <p:stCondLst>
                              <p:cond delay="0"/>
                            </p:stCondLst>
                            <p:childTnLst>
                              <p:par>
                                <p:cTn id="455" nodeType="clickEffect" fill="hold" presetClass="entr" presetID="53">
                                  <p:stCondLst>
                                    <p:cond delay="0"/>
                                  </p:stCondLst>
                                  <p:childTnLst>
                                    <p:set>
                                      <p:cBhvr>
                                        <p:cTn id="456" dur="10" fill="hold">
                                          <p:stCondLst>
                                            <p:cond delay="0"/>
                                          </p:stCondLst>
                                        </p:cTn>
                                        <p:tgtEl>
                                          <p:spTgt spid="347"/>
                                        </p:tgtEl>
                                        <p:attrNameLst>
                                          <p:attrName>style.visibility</p:attrName>
                                        </p:attrNameLst>
                                      </p:cBhvr>
                                      <p:to>
                                        <p:strVal val="visible"/>
                                      </p:to>
                                    </p:set>
                                    <p:anim calcmode="lin" valueType="num">
                                      <p:cBhvr additive="repl">
                                        <p:cTn id="457" dur="5000" fill="hold"/>
                                        <p:tgtEl>
                                          <p:spTgt spid="347"/>
                                        </p:tgtEl>
                                        <p:attrNameLst>
                                          <p:attrName>ppt_w</p:attrName>
                                        </p:attrNameLst>
                                      </p:cBhvr>
                                      <p:tavLst>
                                        <p:tav tm="0">
                                          <p:val>
                                            <p:strVal val="0"/>
                                          </p:val>
                                        </p:tav>
                                        <p:tav tm="100000">
                                          <p:val>
                                            <p:strVal val="#ppt_w"/>
                                          </p:val>
                                        </p:tav>
                                      </p:tavLst>
                                    </p:anim>
                                    <p:anim calcmode="lin" valueType="num">
                                      <p:cBhvr additive="repl">
                                        <p:cTn id="458" dur="5000" fill="hold"/>
                                        <p:tgtEl>
                                          <p:spTgt spid="347"/>
                                        </p:tgtEl>
                                        <p:attrNameLst>
                                          <p:attrName>ppt_h</p:attrName>
                                        </p:attrNameLst>
                                      </p:cBhvr>
                                      <p:tavLst>
                                        <p:tav tm="0">
                                          <p:val>
                                            <p:strVal val="0"/>
                                          </p:val>
                                        </p:tav>
                                        <p:tav tm="100000">
                                          <p:val>
                                            <p:strVal val="#ppt_h"/>
                                          </p:val>
                                        </p:tav>
                                      </p:tavLst>
                                    </p:anim>
                                    <p:animEffect filter="fade" transition="in">
                                      <p:cBhvr additive="repl">
                                        <p:cTn id="459" dur="5000"/>
                                        <p:tgtEl>
                                          <p:spTgt spid="34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3" name="" descr=""/>
          <p:cNvPicPr/>
          <p:nvPr/>
        </p:nvPicPr>
        <p:blipFill>
          <a:blip r:embed="rId1"/>
          <a:stretch/>
        </p:blipFill>
        <p:spPr>
          <a:xfrm>
            <a:off x="274320" y="1463040"/>
            <a:ext cx="1513800" cy="1920240"/>
          </a:xfrm>
          <a:prstGeom prst="rect">
            <a:avLst/>
          </a:prstGeom>
          <a:ln w="54720">
            <a:noFill/>
          </a:ln>
        </p:spPr>
      </p:pic>
      <p:sp>
        <p:nvSpPr>
          <p:cNvPr id="184" name="TextShape 1"/>
          <p:cNvSpPr txBox="1"/>
          <p:nvPr/>
        </p:nvSpPr>
        <p:spPr>
          <a:xfrm>
            <a:off x="2286000" y="1645920"/>
            <a:ext cx="4480560" cy="1005840"/>
          </a:xfrm>
          <a:prstGeom prst="rect">
            <a:avLst/>
          </a:prstGeom>
          <a:noFill/>
          <a:ln w="54720">
            <a:noFill/>
          </a:ln>
        </p:spPr>
        <p:txBody>
          <a:bodyPr lIns="90000" rIns="90000" tIns="45000" bIns="45000">
            <a:spAutoFit/>
          </a:bodyPr>
          <a:p>
            <a:r>
              <a:rPr b="1" lang="en-US" sz="2800" spc="-1" strike="noStrike">
                <a:latin typeface="Arial"/>
              </a:rPr>
              <a:t>Ancient – </a:t>
            </a:r>
            <a:r>
              <a:rPr b="1" lang="en-US" sz="2800" spc="-1" strike="noStrike">
                <a:latin typeface="Arial"/>
              </a:rPr>
              <a:t>Medieval</a:t>
            </a:r>
            <a:r>
              <a:rPr b="1" lang="en-US" sz="2800" spc="-1" strike="noStrike">
                <a:latin typeface="Arial"/>
              </a:rPr>
              <a:t> Celts</a:t>
            </a:r>
            <a:endParaRPr b="0" lang="en-US" sz="2800" spc="-1" strike="noStrike">
              <a:latin typeface="Arial"/>
            </a:endParaRPr>
          </a:p>
          <a:p>
            <a:r>
              <a:rPr b="0" lang="en-US" sz="2800" spc="-1" strike="noStrike">
                <a:latin typeface="Arial"/>
              </a:rPr>
              <a:t>???? </a:t>
            </a:r>
            <a:r>
              <a:rPr b="0" lang="en-US" sz="2200" spc="-1" strike="noStrike">
                <a:latin typeface="Arial"/>
              </a:rPr>
              <a:t>BCE</a:t>
            </a:r>
            <a:r>
              <a:rPr b="0" lang="en-US" sz="2800" spc="-1" strike="noStrike">
                <a:latin typeface="Arial"/>
              </a:rPr>
              <a:t> – 1707 </a:t>
            </a:r>
            <a:r>
              <a:rPr b="0" lang="en-US" sz="2200" spc="-1" strike="noStrike">
                <a:latin typeface="Arial"/>
              </a:rPr>
              <a:t>CE</a:t>
            </a:r>
            <a:endParaRPr b="0" lang="en-US" sz="2200" spc="-1" strike="noStrike">
              <a:latin typeface="Arial"/>
            </a:endParaRPr>
          </a:p>
        </p:txBody>
      </p:sp>
      <p:sp>
        <p:nvSpPr>
          <p:cNvPr id="185" name="TextShape 2"/>
          <p:cNvSpPr txBox="1"/>
          <p:nvPr/>
        </p:nvSpPr>
        <p:spPr>
          <a:xfrm>
            <a:off x="3383280" y="3840480"/>
            <a:ext cx="4480560" cy="1005840"/>
          </a:xfrm>
          <a:prstGeom prst="rect">
            <a:avLst/>
          </a:prstGeom>
          <a:noFill/>
          <a:ln w="54720">
            <a:noFill/>
          </a:ln>
        </p:spPr>
        <p:txBody>
          <a:bodyPr lIns="90000" rIns="90000" tIns="45000" bIns="45000">
            <a:spAutoFit/>
          </a:bodyPr>
          <a:p>
            <a:r>
              <a:rPr b="1" lang="en-US" sz="2800" spc="-1" strike="noStrike">
                <a:latin typeface="Arial"/>
              </a:rPr>
              <a:t>Modern Celts</a:t>
            </a:r>
            <a:endParaRPr b="0" lang="en-US" sz="2800" spc="-1" strike="noStrike">
              <a:latin typeface="Arial"/>
            </a:endParaRPr>
          </a:p>
          <a:p>
            <a:r>
              <a:rPr b="0" lang="en-US" sz="2800" spc="-1" strike="noStrike">
                <a:latin typeface="Arial"/>
              </a:rPr>
              <a:t>1707 </a:t>
            </a:r>
            <a:r>
              <a:rPr b="0" lang="en-US" sz="2200" spc="-1" strike="noStrike">
                <a:latin typeface="Arial"/>
              </a:rPr>
              <a:t>- </a:t>
            </a:r>
            <a:r>
              <a:rPr b="0" lang="en-US" sz="2800" spc="-1" strike="noStrike">
                <a:latin typeface="Arial"/>
              </a:rPr>
              <a:t>2020</a:t>
            </a:r>
            <a:endParaRPr b="0" lang="en-US" sz="2800" spc="-1" strike="noStrike">
              <a:latin typeface="Arial"/>
            </a:endParaRPr>
          </a:p>
        </p:txBody>
      </p:sp>
      <p:sp>
        <p:nvSpPr>
          <p:cNvPr id="186" name="TextShape 3"/>
          <p:cNvSpPr txBox="1"/>
          <p:nvPr/>
        </p:nvSpPr>
        <p:spPr>
          <a:xfrm>
            <a:off x="5394960" y="5577840"/>
            <a:ext cx="3017520" cy="1005840"/>
          </a:xfrm>
          <a:prstGeom prst="rect">
            <a:avLst/>
          </a:prstGeom>
          <a:noFill/>
          <a:ln w="54720">
            <a:noFill/>
          </a:ln>
        </p:spPr>
        <p:txBody>
          <a:bodyPr lIns="90000" rIns="90000" tIns="45000" bIns="45000">
            <a:spAutoFit/>
          </a:bodyPr>
          <a:p>
            <a:r>
              <a:rPr b="1" lang="en-US" sz="2800" spc="-1" strike="noStrike">
                <a:latin typeface="Arial"/>
              </a:rPr>
              <a:t>Political Celts</a:t>
            </a:r>
            <a:endParaRPr b="0" lang="en-US" sz="2800" spc="-1" strike="noStrike">
              <a:latin typeface="Arial"/>
            </a:endParaRPr>
          </a:p>
          <a:p>
            <a:r>
              <a:rPr b="0" lang="en-US" sz="2800" spc="-1" strike="noStrike">
                <a:latin typeface="Arial"/>
              </a:rPr>
              <a:t>1903</a:t>
            </a:r>
            <a:r>
              <a:rPr b="0" lang="en-US" sz="2200" spc="-1" strike="noStrike">
                <a:latin typeface="Arial"/>
              </a:rPr>
              <a:t> </a:t>
            </a:r>
            <a:r>
              <a:rPr b="0" i="1" lang="en-US" sz="2200" spc="-1" strike="noStrike">
                <a:latin typeface="Arial"/>
              </a:rPr>
              <a:t>and beyond</a:t>
            </a:r>
            <a:endParaRPr b="0" lang="en-US" sz="2200" spc="-1" strike="noStrike">
              <a:latin typeface="Arial"/>
            </a:endParaRPr>
          </a:p>
        </p:txBody>
      </p:sp>
      <p:pic>
        <p:nvPicPr>
          <p:cNvPr id="187" name="" descr=""/>
          <p:cNvPicPr/>
          <p:nvPr/>
        </p:nvPicPr>
        <p:blipFill>
          <a:blip r:embed="rId2"/>
          <a:stretch/>
        </p:blipFill>
        <p:spPr>
          <a:xfrm>
            <a:off x="2834640" y="5407920"/>
            <a:ext cx="2194560" cy="1815840"/>
          </a:xfrm>
          <a:prstGeom prst="rect">
            <a:avLst/>
          </a:prstGeom>
          <a:ln w="54720">
            <a:noFill/>
          </a:ln>
        </p:spPr>
      </p:pic>
      <p:pic>
        <p:nvPicPr>
          <p:cNvPr id="188" name="" descr=""/>
          <p:cNvPicPr/>
          <p:nvPr/>
        </p:nvPicPr>
        <p:blipFill>
          <a:blip r:embed="rId3"/>
          <a:stretch/>
        </p:blipFill>
        <p:spPr>
          <a:xfrm>
            <a:off x="8377200" y="19440"/>
            <a:ext cx="1681200" cy="1169280"/>
          </a:xfrm>
          <a:prstGeom prst="rect">
            <a:avLst/>
          </a:prstGeom>
          <a:ln w="54720">
            <a:noFill/>
          </a:ln>
        </p:spPr>
      </p:pic>
      <p:pic>
        <p:nvPicPr>
          <p:cNvPr id="189" name="" descr=""/>
          <p:cNvPicPr/>
          <p:nvPr/>
        </p:nvPicPr>
        <p:blipFill>
          <a:blip r:embed="rId4"/>
          <a:stretch/>
        </p:blipFill>
        <p:spPr>
          <a:xfrm>
            <a:off x="313200" y="3566160"/>
            <a:ext cx="1607040" cy="2743200"/>
          </a:xfrm>
          <a:prstGeom prst="rect">
            <a:avLst/>
          </a:prstGeom>
          <a:ln w="54720">
            <a:noFill/>
          </a:ln>
        </p:spPr>
      </p:pic>
      <p:sp>
        <p:nvSpPr>
          <p:cNvPr id="190" name="TextShape 4"/>
          <p:cNvSpPr txBox="1"/>
          <p:nvPr/>
        </p:nvSpPr>
        <p:spPr>
          <a:xfrm>
            <a:off x="457200" y="473400"/>
            <a:ext cx="7498080" cy="715320"/>
          </a:xfrm>
          <a:prstGeom prst="rect">
            <a:avLst/>
          </a:prstGeom>
          <a:noFill/>
          <a:ln w="54720">
            <a:noFill/>
          </a:ln>
        </p:spPr>
        <p:txBody>
          <a:bodyPr lIns="90000" rIns="90000" tIns="45000" bIns="45000">
            <a:spAutoFit/>
          </a:bodyPr>
          <a:p>
            <a:r>
              <a:rPr b="1" lang="en-US" sz="4400" spc="-1" strike="noStrike">
                <a:latin typeface="Arial"/>
              </a:rPr>
              <a:t>Three Phases of Celts</a:t>
            </a:r>
            <a:endParaRPr b="0" lang="en-US" sz="4400" spc="-1" strike="noStrike">
              <a:latin typeface="Arial"/>
            </a:endParaRPr>
          </a:p>
        </p:txBody>
      </p:sp>
    </p:spTree>
  </p:cSld>
  <mc:AlternateContent>
    <mc:Choice Requires="p14">
      <p:transition spd="slow" p14:dur="2000">
        <p14:ripple/>
      </p:transition>
    </mc:Choice>
    <mc:Fallback>
      <p:transition spd="slow">
        <p:fade/>
      </p:transition>
    </mc:Fallback>
  </mc:AlternateContent>
  <p:timing>
    <p:tnLst>
      <p:par>
        <p:cTn id="50" dur="indefinite" restart="never" nodeType="tmRoot">
          <p:childTnLst>
            <p:seq>
              <p:cTn id="51" dur="indefinite" nodeType="mainSeq">
                <p:childTnLst>
                  <p:par>
                    <p:cTn id="52" fill="hold">
                      <p:stCondLst>
                        <p:cond delay="0"/>
                      </p:stCondLst>
                      <p:childTnLst>
                        <p:par>
                          <p:cTn id="53" fill="hold">
                            <p:stCondLst>
                              <p:cond delay="0"/>
                            </p:stCondLst>
                            <p:childTnLst>
                              <p:par>
                                <p:cTn id="54" nodeType="afterEffect" fill="hold" presetClass="entr" presetID="22" presetSubtype="8">
                                  <p:stCondLst>
                                    <p:cond delay="0"/>
                                  </p:stCondLst>
                                  <p:childTnLst>
                                    <p:set>
                                      <p:cBhvr>
                                        <p:cTn id="55" dur="1" fill="hold">
                                          <p:stCondLst>
                                            <p:cond delay="0"/>
                                          </p:stCondLst>
                                        </p:cTn>
                                        <p:tgtEl>
                                          <p:spTgt spid="184"/>
                                        </p:tgtEl>
                                        <p:attrNameLst>
                                          <p:attrName>style.visibility</p:attrName>
                                        </p:attrNameLst>
                                      </p:cBhvr>
                                      <p:to>
                                        <p:strVal val="visible"/>
                                      </p:to>
                                    </p:set>
                                    <p:animEffect filter="wipe(left)" transition="in">
                                      <p:cBhvr additive="repl">
                                        <p:cTn id="56" dur="500"/>
                                        <p:tgtEl>
                                          <p:spTgt spid="184"/>
                                        </p:tgtEl>
                                      </p:cBhvr>
                                    </p:animEffect>
                                  </p:childTnLst>
                                </p:cTn>
                              </p:par>
                            </p:childTnLst>
                          </p:cTn>
                        </p:par>
                        <p:par>
                          <p:cTn id="57" fill="hold">
                            <p:stCondLst>
                              <p:cond delay="500"/>
                            </p:stCondLst>
                            <p:childTnLst>
                              <p:par>
                                <p:cTn id="58" nodeType="afterEffect" fill="hold" presetClass="entr" presetID="10">
                                  <p:stCondLst>
                                    <p:cond delay="0"/>
                                  </p:stCondLst>
                                  <p:childTnLst>
                                    <p:set>
                                      <p:cBhvr>
                                        <p:cTn id="59" dur="2" fill="hold">
                                          <p:stCondLst>
                                            <p:cond delay="0"/>
                                          </p:stCondLst>
                                        </p:cTn>
                                        <p:tgtEl>
                                          <p:spTgt spid="183"/>
                                        </p:tgtEl>
                                        <p:attrNameLst>
                                          <p:attrName>style.visibility</p:attrName>
                                        </p:attrNameLst>
                                      </p:cBhvr>
                                      <p:to>
                                        <p:strVal val="visible"/>
                                      </p:to>
                                    </p:set>
                                    <p:animEffect filter="fade" transition="in">
                                      <p:cBhvr additive="repl">
                                        <p:cTn id="60" dur="5000"/>
                                        <p:tgtEl>
                                          <p:spTgt spid="183"/>
                                        </p:tgtEl>
                                      </p:cBhvr>
                                    </p:animEffect>
                                  </p:childTnLst>
                                </p:cTn>
                              </p:par>
                            </p:childTnLst>
                          </p:cTn>
                        </p:par>
                        <p:par>
                          <p:cTn id="61" fill="hold">
                            <p:stCondLst>
                              <p:cond delay="5500"/>
                            </p:stCondLst>
                            <p:childTnLst>
                              <p:par>
                                <p:cTn id="62" nodeType="afterEffect" fill="hold" presetClass="entr" presetID="22" presetSubtype="8">
                                  <p:stCondLst>
                                    <p:cond delay="1000"/>
                                  </p:stCondLst>
                                  <p:childTnLst>
                                    <p:set>
                                      <p:cBhvr>
                                        <p:cTn id="63" dur="6" fill="hold">
                                          <p:stCondLst>
                                            <p:cond delay="0"/>
                                          </p:stCondLst>
                                        </p:cTn>
                                        <p:tgtEl>
                                          <p:spTgt spid="185"/>
                                        </p:tgtEl>
                                        <p:attrNameLst>
                                          <p:attrName>style.visibility</p:attrName>
                                        </p:attrNameLst>
                                      </p:cBhvr>
                                      <p:to>
                                        <p:strVal val="visible"/>
                                      </p:to>
                                    </p:set>
                                    <p:animEffect filter="wipe(left)" transition="in">
                                      <p:cBhvr additive="repl">
                                        <p:cTn id="64" dur="3000"/>
                                        <p:tgtEl>
                                          <p:spTgt spid="185"/>
                                        </p:tgtEl>
                                      </p:cBhvr>
                                    </p:animEffect>
                                  </p:childTnLst>
                                </p:cTn>
                              </p:par>
                            </p:childTnLst>
                          </p:cTn>
                        </p:par>
                        <p:par>
                          <p:cTn id="65" fill="hold">
                            <p:stCondLst>
                              <p:cond delay="9500"/>
                            </p:stCondLst>
                            <p:childTnLst>
                              <p:par>
                                <p:cTn id="66" nodeType="afterEffect" fill="hold" presetClass="entr" presetID="53">
                                  <p:stCondLst>
                                    <p:cond delay="0"/>
                                  </p:stCondLst>
                                  <p:childTnLst>
                                    <p:set>
                                      <p:cBhvr>
                                        <p:cTn id="67" dur="10" fill="hold">
                                          <p:stCondLst>
                                            <p:cond delay="0"/>
                                          </p:stCondLst>
                                        </p:cTn>
                                        <p:tgtEl>
                                          <p:spTgt spid="189"/>
                                        </p:tgtEl>
                                        <p:attrNameLst>
                                          <p:attrName>style.visibility</p:attrName>
                                        </p:attrNameLst>
                                      </p:cBhvr>
                                      <p:to>
                                        <p:strVal val="visible"/>
                                      </p:to>
                                    </p:set>
                                    <p:anim calcmode="lin" valueType="num">
                                      <p:cBhvr additive="repl">
                                        <p:cTn id="68" dur="5000" fill="hold"/>
                                        <p:tgtEl>
                                          <p:spTgt spid="189"/>
                                        </p:tgtEl>
                                        <p:attrNameLst>
                                          <p:attrName>ppt_w</p:attrName>
                                        </p:attrNameLst>
                                      </p:cBhvr>
                                      <p:tavLst>
                                        <p:tav tm="0">
                                          <p:val>
                                            <p:strVal val="0"/>
                                          </p:val>
                                        </p:tav>
                                        <p:tav tm="100000">
                                          <p:val>
                                            <p:strVal val="#ppt_w"/>
                                          </p:val>
                                        </p:tav>
                                      </p:tavLst>
                                    </p:anim>
                                    <p:anim calcmode="lin" valueType="num">
                                      <p:cBhvr additive="repl">
                                        <p:cTn id="69" dur="5000" fill="hold"/>
                                        <p:tgtEl>
                                          <p:spTgt spid="189"/>
                                        </p:tgtEl>
                                        <p:attrNameLst>
                                          <p:attrName>ppt_h</p:attrName>
                                        </p:attrNameLst>
                                      </p:cBhvr>
                                      <p:tavLst>
                                        <p:tav tm="0">
                                          <p:val>
                                            <p:strVal val="0"/>
                                          </p:val>
                                        </p:tav>
                                        <p:tav tm="100000">
                                          <p:val>
                                            <p:strVal val="#ppt_h"/>
                                          </p:val>
                                        </p:tav>
                                      </p:tavLst>
                                    </p:anim>
                                    <p:animEffect filter="fade" transition="in">
                                      <p:cBhvr additive="repl">
                                        <p:cTn id="70" dur="5000"/>
                                        <p:tgtEl>
                                          <p:spTgt spid="189"/>
                                        </p:tgtEl>
                                      </p:cBhvr>
                                    </p:animEffect>
                                  </p:childTnLst>
                                </p:cTn>
                              </p:par>
                            </p:childTnLst>
                          </p:cTn>
                        </p:par>
                        <p:par>
                          <p:cTn id="71" fill="hold">
                            <p:stCondLst>
                              <p:cond delay="14500"/>
                            </p:stCondLst>
                            <p:childTnLst>
                              <p:par>
                                <p:cTn id="72" nodeType="afterEffect" fill="hold" presetClass="entr" presetID="22" presetSubtype="8">
                                  <p:stCondLst>
                                    <p:cond delay="4000"/>
                                  </p:stCondLst>
                                  <p:childTnLst>
                                    <p:set>
                                      <p:cBhvr>
                                        <p:cTn id="73" dur="6" fill="hold">
                                          <p:stCondLst>
                                            <p:cond delay="0"/>
                                          </p:stCondLst>
                                        </p:cTn>
                                        <p:tgtEl>
                                          <p:spTgt spid="186"/>
                                        </p:tgtEl>
                                        <p:attrNameLst>
                                          <p:attrName>style.visibility</p:attrName>
                                        </p:attrNameLst>
                                      </p:cBhvr>
                                      <p:to>
                                        <p:strVal val="visible"/>
                                      </p:to>
                                    </p:set>
                                    <p:animEffect filter="wipe(left)" transition="in">
                                      <p:cBhvr additive="repl">
                                        <p:cTn id="74" dur="3000"/>
                                        <p:tgtEl>
                                          <p:spTgt spid="186"/>
                                        </p:tgtEl>
                                      </p:cBhvr>
                                    </p:animEffect>
                                  </p:childTnLst>
                                </p:cTn>
                              </p:par>
                            </p:childTnLst>
                          </p:cTn>
                        </p:par>
                        <p:par>
                          <p:cTn id="75" fill="hold">
                            <p:stCondLst>
                              <p:cond delay="21500"/>
                            </p:stCondLst>
                            <p:childTnLst>
                              <p:par>
                                <p:cTn id="76" nodeType="afterEffect" fill="hold" presetClass="entr" presetID="53">
                                  <p:stCondLst>
                                    <p:cond delay="0"/>
                                  </p:stCondLst>
                                  <p:childTnLst>
                                    <p:set>
                                      <p:cBhvr>
                                        <p:cTn id="77" dur="10" fill="hold">
                                          <p:stCondLst>
                                            <p:cond delay="0"/>
                                          </p:stCondLst>
                                        </p:cTn>
                                        <p:tgtEl>
                                          <p:spTgt spid="187"/>
                                        </p:tgtEl>
                                        <p:attrNameLst>
                                          <p:attrName>style.visibility</p:attrName>
                                        </p:attrNameLst>
                                      </p:cBhvr>
                                      <p:to>
                                        <p:strVal val="visible"/>
                                      </p:to>
                                    </p:set>
                                    <p:anim calcmode="lin" valueType="num">
                                      <p:cBhvr additive="repl">
                                        <p:cTn id="78" dur="5000" fill="hold"/>
                                        <p:tgtEl>
                                          <p:spTgt spid="187"/>
                                        </p:tgtEl>
                                        <p:attrNameLst>
                                          <p:attrName>ppt_w</p:attrName>
                                        </p:attrNameLst>
                                      </p:cBhvr>
                                      <p:tavLst>
                                        <p:tav tm="0">
                                          <p:val>
                                            <p:strVal val="0"/>
                                          </p:val>
                                        </p:tav>
                                        <p:tav tm="100000">
                                          <p:val>
                                            <p:strVal val="#ppt_w"/>
                                          </p:val>
                                        </p:tav>
                                      </p:tavLst>
                                    </p:anim>
                                    <p:anim calcmode="lin" valueType="num">
                                      <p:cBhvr additive="repl">
                                        <p:cTn id="79" dur="5000" fill="hold"/>
                                        <p:tgtEl>
                                          <p:spTgt spid="187"/>
                                        </p:tgtEl>
                                        <p:attrNameLst>
                                          <p:attrName>ppt_h</p:attrName>
                                        </p:attrNameLst>
                                      </p:cBhvr>
                                      <p:tavLst>
                                        <p:tav tm="0">
                                          <p:val>
                                            <p:strVal val="0"/>
                                          </p:val>
                                        </p:tav>
                                        <p:tav tm="100000">
                                          <p:val>
                                            <p:strVal val="#ppt_h"/>
                                          </p:val>
                                        </p:tav>
                                      </p:tavLst>
                                    </p:anim>
                                    <p:animEffect filter="fade" transition="in">
                                      <p:cBhvr additive="repl">
                                        <p:cTn id="80" dur="5000"/>
                                        <p:tgtEl>
                                          <p:spTgt spid="18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0" name="TextShape 1"/>
          <p:cNvSpPr txBox="1"/>
          <p:nvPr/>
        </p:nvSpPr>
        <p:spPr>
          <a:xfrm>
            <a:off x="365760" y="640080"/>
            <a:ext cx="8870040" cy="2016000"/>
          </a:xfrm>
          <a:prstGeom prst="rect">
            <a:avLst/>
          </a:prstGeom>
          <a:noFill/>
          <a:ln>
            <a:noFill/>
          </a:ln>
        </p:spPr>
        <p:txBody>
          <a:bodyPr lIns="0" rIns="0" tIns="0" bIns="0">
            <a:normAutofit/>
          </a:bodyPr>
          <a:p>
            <a:pPr marL="432000" indent="-324000">
              <a:spcAft>
                <a:spcPts val="791"/>
              </a:spcAft>
            </a:pPr>
            <a:r>
              <a:rPr b="1" lang="en-US" sz="4800" spc="-1" strike="noStrike">
                <a:solidFill>
                  <a:srgbClr val="000000"/>
                </a:solidFill>
                <a:latin typeface="Calibri"/>
              </a:rPr>
              <a:t>A Celtic Closer</a:t>
            </a:r>
            <a:endParaRPr b="0" lang="en-US" sz="4800" spc="-1" strike="noStrike">
              <a:solidFill>
                <a:srgbClr val="000000"/>
              </a:solidFill>
              <a:latin typeface="Calibri"/>
            </a:endParaRPr>
          </a:p>
        </p:txBody>
      </p:sp>
      <p:sp>
        <p:nvSpPr>
          <p:cNvPr id="351" name="TextShape 2"/>
          <p:cNvSpPr txBox="1"/>
          <p:nvPr/>
        </p:nvSpPr>
        <p:spPr>
          <a:xfrm>
            <a:off x="640080" y="1519200"/>
            <a:ext cx="8869680" cy="858240"/>
          </a:xfrm>
          <a:prstGeom prst="rect">
            <a:avLst/>
          </a:prstGeom>
          <a:noFill/>
          <a:ln w="54720">
            <a:noFill/>
          </a:ln>
        </p:spPr>
        <p:txBody>
          <a:bodyPr lIns="90000" rIns="90000" tIns="45000" bIns="45000">
            <a:spAutoFit/>
          </a:bodyPr>
          <a:p>
            <a:r>
              <a:rPr b="0" i="1" lang="en-US" sz="1800" spc="-1" strike="noStrike">
                <a:latin typeface="Arial"/>
              </a:rPr>
              <a:t>If you visit Brittany, Cornwall, Wales and enjoy a grand meal at an expensive restaurant, at the close of the evening when the bill is presented, point to the person next to you, smile broadly and confidently say:</a:t>
            </a:r>
            <a:endParaRPr b="0" lang="en-US" sz="1800" spc="-1" strike="noStrike">
              <a:latin typeface="Arial"/>
            </a:endParaRPr>
          </a:p>
        </p:txBody>
      </p:sp>
      <p:sp>
        <p:nvSpPr>
          <p:cNvPr id="352" name="TextShape 3"/>
          <p:cNvSpPr txBox="1"/>
          <p:nvPr/>
        </p:nvSpPr>
        <p:spPr>
          <a:xfrm>
            <a:off x="2743200" y="2468880"/>
            <a:ext cx="5394960" cy="913320"/>
          </a:xfrm>
          <a:prstGeom prst="rect">
            <a:avLst/>
          </a:prstGeom>
          <a:noFill/>
          <a:ln w="54720">
            <a:noFill/>
          </a:ln>
        </p:spPr>
        <p:txBody>
          <a:bodyPr lIns="90000" rIns="90000" tIns="45000" bIns="45000">
            <a:spAutoFit/>
          </a:bodyPr>
          <a:p>
            <a:r>
              <a:rPr b="1" i="1" lang="en-US" sz="4000" spc="-1" strike="noStrike">
                <a:latin typeface="Arial"/>
              </a:rPr>
              <a:t>An den ma a be oll</a:t>
            </a:r>
            <a:endParaRPr b="0" lang="en-US" sz="4000" spc="-1" strike="noStrike">
              <a:latin typeface="Arial"/>
            </a:endParaRPr>
          </a:p>
          <a:p>
            <a:endParaRPr b="0" lang="en-US" sz="4000" spc="-1" strike="noStrike">
              <a:latin typeface="Arial"/>
            </a:endParaRPr>
          </a:p>
        </p:txBody>
      </p:sp>
      <p:sp>
        <p:nvSpPr>
          <p:cNvPr id="353" name="TextShape 4"/>
          <p:cNvSpPr txBox="1"/>
          <p:nvPr/>
        </p:nvSpPr>
        <p:spPr>
          <a:xfrm>
            <a:off x="914400" y="3640680"/>
            <a:ext cx="8686800" cy="1114200"/>
          </a:xfrm>
          <a:prstGeom prst="rect">
            <a:avLst/>
          </a:prstGeom>
          <a:noFill/>
          <a:ln w="54720">
            <a:noFill/>
          </a:ln>
        </p:spPr>
        <p:txBody>
          <a:bodyPr lIns="90000" rIns="90000" tIns="45000" bIns="45000">
            <a:spAutoFit/>
          </a:bodyPr>
          <a:p>
            <a:r>
              <a:rPr b="1" i="1" lang="en-US" sz="3600" spc="-1" strike="noStrike">
                <a:latin typeface="Arial"/>
              </a:rPr>
              <a:t>This gentleman will pay for everything</a:t>
            </a:r>
            <a:endParaRPr b="0" lang="en-US" sz="3600" spc="-1" strike="noStrike">
              <a:latin typeface="Arial"/>
            </a:endParaRPr>
          </a:p>
        </p:txBody>
      </p:sp>
      <p:pic>
        <p:nvPicPr>
          <p:cNvPr id="354" name="" descr=""/>
          <p:cNvPicPr/>
          <p:nvPr/>
        </p:nvPicPr>
        <p:blipFill>
          <a:blip r:embed="rId1"/>
          <a:stretch/>
        </p:blipFill>
        <p:spPr>
          <a:xfrm>
            <a:off x="8371080" y="0"/>
            <a:ext cx="1709640" cy="1188720"/>
          </a:xfrm>
          <a:prstGeom prst="rect">
            <a:avLst/>
          </a:prstGeom>
          <a:ln w="54720">
            <a:noFill/>
          </a:ln>
        </p:spPr>
      </p:pic>
      <p:sp>
        <p:nvSpPr>
          <p:cNvPr id="355" name="TextShape 5"/>
          <p:cNvSpPr txBox="1"/>
          <p:nvPr/>
        </p:nvSpPr>
        <p:spPr>
          <a:xfrm>
            <a:off x="274320" y="5120640"/>
            <a:ext cx="6035040" cy="1626120"/>
          </a:xfrm>
          <a:prstGeom prst="rect">
            <a:avLst/>
          </a:prstGeom>
          <a:noFill/>
          <a:ln w="54720">
            <a:noFill/>
          </a:ln>
        </p:spPr>
        <p:txBody>
          <a:bodyPr lIns="90000" rIns="90000" tIns="45000" bIns="45000">
            <a:spAutoFit/>
          </a:bodyPr>
          <a:p>
            <a:pPr algn="ctr"/>
            <a:r>
              <a:rPr b="1" i="1" lang="en-US" sz="3600" spc="-1" strike="noStrike">
                <a:latin typeface="Arial"/>
              </a:rPr>
              <a:t>Drochmholadh a dhíbirt !!!</a:t>
            </a:r>
            <a:endParaRPr b="0" lang="en-US" sz="3600" spc="-1" strike="noStrike">
              <a:latin typeface="Arial"/>
            </a:endParaRPr>
          </a:p>
          <a:p>
            <a:pPr algn="ctr"/>
            <a:endParaRPr b="0" lang="en-US" sz="3600" spc="-1" strike="noStrike">
              <a:latin typeface="Arial"/>
            </a:endParaRPr>
          </a:p>
          <a:p>
            <a:pPr algn="ctr"/>
            <a:r>
              <a:rPr b="1" i="1" lang="en-US" sz="3600" spc="-1" strike="noStrike">
                <a:latin typeface="Arial"/>
              </a:rPr>
              <a:t>             </a:t>
            </a:r>
            <a:r>
              <a:rPr b="1" i="1" lang="en-US" sz="3600" spc="-1" strike="noStrike">
                <a:latin typeface="Arial"/>
              </a:rPr>
              <a:t>Banish Misfortune</a:t>
            </a:r>
            <a:endParaRPr b="0" lang="en-US" sz="3600" spc="-1" strike="noStrike">
              <a:latin typeface="Arial"/>
            </a:endParaRPr>
          </a:p>
        </p:txBody>
      </p:sp>
      <p:pic>
        <p:nvPicPr>
          <p:cNvPr id="356" name="" descr=""/>
          <p:cNvPicPr/>
          <p:nvPr/>
        </p:nvPicPr>
        <p:blipFill>
          <a:blip r:embed="rId2"/>
          <a:stretch/>
        </p:blipFill>
        <p:spPr>
          <a:xfrm>
            <a:off x="7206840" y="5166720"/>
            <a:ext cx="2485800" cy="2057040"/>
          </a:xfrm>
          <a:prstGeom prst="rect">
            <a:avLst/>
          </a:prstGeom>
          <a:ln w="54720">
            <a:noFill/>
          </a:ln>
        </p:spPr>
      </p:pic>
    </p:spTree>
  </p:cSld>
  <mc:AlternateContent>
    <mc:Choice Requires="p14">
      <p:transition spd="slow" p14:dur="2000">
        <p14:ripple/>
      </p:transition>
    </mc:Choice>
    <mc:Fallback>
      <p:transition spd="slow">
        <p:fade/>
      </p:transition>
    </mc:Fallback>
  </mc:AlternateContent>
  <p:timing>
    <p:tnLst>
      <p:par>
        <p:cTn id="460" dur="indefinite" restart="never" nodeType="tmRoot">
          <p:childTnLst>
            <p:seq>
              <p:cTn id="461" dur="indefinite" nodeType="mainSeq">
                <p:childTnLst>
                  <p:par>
                    <p:cTn id="462" fill="hold">
                      <p:stCondLst>
                        <p:cond delay="0"/>
                      </p:stCondLst>
                      <p:childTnLst>
                        <p:par>
                          <p:cTn id="463" fill="hold">
                            <p:stCondLst>
                              <p:cond delay="0"/>
                            </p:stCondLst>
                            <p:childTnLst>
                              <p:par>
                                <p:cTn id="464" nodeType="afterEffect" fill="hold" presetClass="entr" presetID="53">
                                  <p:stCondLst>
                                    <p:cond delay="0"/>
                                  </p:stCondLst>
                                  <p:childTnLst>
                                    <p:set>
                                      <p:cBhvr>
                                        <p:cTn id="465" dur="6" fill="hold">
                                          <p:stCondLst>
                                            <p:cond delay="0"/>
                                          </p:stCondLst>
                                        </p:cTn>
                                        <p:tgtEl>
                                          <p:spTgt spid="351"/>
                                        </p:tgtEl>
                                        <p:attrNameLst>
                                          <p:attrName>style.visibility</p:attrName>
                                        </p:attrNameLst>
                                      </p:cBhvr>
                                      <p:to>
                                        <p:strVal val="visible"/>
                                      </p:to>
                                    </p:set>
                                    <p:anim calcmode="lin" valueType="num">
                                      <p:cBhvr additive="repl">
                                        <p:cTn id="466" dur="3000" fill="hold"/>
                                        <p:tgtEl>
                                          <p:spTgt spid="351"/>
                                        </p:tgtEl>
                                        <p:attrNameLst>
                                          <p:attrName>ppt_w</p:attrName>
                                        </p:attrNameLst>
                                      </p:cBhvr>
                                      <p:tavLst>
                                        <p:tav tm="0">
                                          <p:val>
                                            <p:strVal val="0"/>
                                          </p:val>
                                        </p:tav>
                                        <p:tav tm="100000">
                                          <p:val>
                                            <p:strVal val="#ppt_w"/>
                                          </p:val>
                                        </p:tav>
                                      </p:tavLst>
                                    </p:anim>
                                    <p:anim calcmode="lin" valueType="num">
                                      <p:cBhvr additive="repl">
                                        <p:cTn id="467" dur="3000" fill="hold"/>
                                        <p:tgtEl>
                                          <p:spTgt spid="351"/>
                                        </p:tgtEl>
                                        <p:attrNameLst>
                                          <p:attrName>ppt_h</p:attrName>
                                        </p:attrNameLst>
                                      </p:cBhvr>
                                      <p:tavLst>
                                        <p:tav tm="0">
                                          <p:val>
                                            <p:strVal val="0"/>
                                          </p:val>
                                        </p:tav>
                                        <p:tav tm="100000">
                                          <p:val>
                                            <p:strVal val="#ppt_h"/>
                                          </p:val>
                                        </p:tav>
                                      </p:tavLst>
                                    </p:anim>
                                    <p:animEffect filter="fade" transition="in">
                                      <p:cBhvr additive="repl">
                                        <p:cTn id="468" dur="3000"/>
                                        <p:tgtEl>
                                          <p:spTgt spid="351"/>
                                        </p:tgtEl>
                                      </p:cBhvr>
                                    </p:animEffect>
                                  </p:childTnLst>
                                </p:cTn>
                              </p:par>
                            </p:childTnLst>
                          </p:cTn>
                        </p:par>
                        <p:par>
                          <p:cTn id="469" fill="hold">
                            <p:stCondLst>
                              <p:cond delay="3000"/>
                            </p:stCondLst>
                            <p:childTnLst>
                              <p:par>
                                <p:cTn id="470" nodeType="afterEffect" fill="hold" presetClass="entr" presetID="2" presetSubtype="4">
                                  <p:stCondLst>
                                    <p:cond delay="1000"/>
                                  </p:stCondLst>
                                  <p:childTnLst>
                                    <p:set>
                                      <p:cBhvr>
                                        <p:cTn id="471" dur="10" fill="hold">
                                          <p:stCondLst>
                                            <p:cond delay="0"/>
                                          </p:stCondLst>
                                        </p:cTn>
                                        <p:tgtEl>
                                          <p:spTgt spid="352"/>
                                        </p:tgtEl>
                                        <p:attrNameLst>
                                          <p:attrName>style.visibility</p:attrName>
                                        </p:attrNameLst>
                                      </p:cBhvr>
                                      <p:to>
                                        <p:strVal val="visible"/>
                                      </p:to>
                                    </p:set>
                                    <p:anim calcmode="lin" valueType="num">
                                      <p:cBhvr additive="repl">
                                        <p:cTn id="472" dur="5000" fill="hold"/>
                                        <p:tgtEl>
                                          <p:spTgt spid="352"/>
                                        </p:tgtEl>
                                        <p:attrNameLst>
                                          <p:attrName>ppt_x</p:attrName>
                                        </p:attrNameLst>
                                      </p:cBhvr>
                                      <p:tavLst>
                                        <p:tav tm="0">
                                          <p:val>
                                            <p:strVal val="#ppt_x"/>
                                          </p:val>
                                        </p:tav>
                                        <p:tav tm="100000">
                                          <p:val>
                                            <p:strVal val="#ppt_x"/>
                                          </p:val>
                                        </p:tav>
                                      </p:tavLst>
                                    </p:anim>
                                    <p:anim calcmode="lin" valueType="num">
                                      <p:cBhvr additive="repl">
                                        <p:cTn id="473" dur="5000" fill="hold"/>
                                        <p:tgtEl>
                                          <p:spTgt spid="352"/>
                                        </p:tgtEl>
                                        <p:attrNameLst>
                                          <p:attrName>ppt_y</p:attrName>
                                        </p:attrNameLst>
                                      </p:cBhvr>
                                      <p:tavLst>
                                        <p:tav tm="0">
                                          <p:val>
                                            <p:strVal val="1+#ppt_h/2"/>
                                          </p:val>
                                        </p:tav>
                                        <p:tav tm="100000">
                                          <p:val>
                                            <p:strVal val="#ppt_y"/>
                                          </p:val>
                                        </p:tav>
                                      </p:tavLst>
                                    </p:anim>
                                  </p:childTnLst>
                                </p:cTn>
                              </p:par>
                            </p:childTnLst>
                          </p:cTn>
                        </p:par>
                        <p:par>
                          <p:cTn id="474" fill="hold">
                            <p:stCondLst>
                              <p:cond delay="9000"/>
                            </p:stCondLst>
                            <p:childTnLst>
                              <p:par>
                                <p:cTn id="475" nodeType="afterEffect" fill="hold" presetClass="entr" presetID="53">
                                  <p:stCondLst>
                                    <p:cond delay="3000"/>
                                  </p:stCondLst>
                                  <p:childTnLst>
                                    <p:set>
                                      <p:cBhvr>
                                        <p:cTn id="476" dur="4" fill="hold">
                                          <p:stCondLst>
                                            <p:cond delay="0"/>
                                          </p:stCondLst>
                                        </p:cTn>
                                        <p:tgtEl>
                                          <p:spTgt spid="353"/>
                                        </p:tgtEl>
                                        <p:attrNameLst>
                                          <p:attrName>style.visibility</p:attrName>
                                        </p:attrNameLst>
                                      </p:cBhvr>
                                      <p:to>
                                        <p:strVal val="visible"/>
                                      </p:to>
                                    </p:set>
                                    <p:anim calcmode="lin" valueType="num">
                                      <p:cBhvr additive="repl">
                                        <p:cTn id="477" dur="2000" fill="hold"/>
                                        <p:tgtEl>
                                          <p:spTgt spid="353"/>
                                        </p:tgtEl>
                                        <p:attrNameLst>
                                          <p:attrName>ppt_w</p:attrName>
                                        </p:attrNameLst>
                                      </p:cBhvr>
                                      <p:tavLst>
                                        <p:tav tm="0">
                                          <p:val>
                                            <p:strVal val="0"/>
                                          </p:val>
                                        </p:tav>
                                        <p:tav tm="100000">
                                          <p:val>
                                            <p:strVal val="#ppt_w"/>
                                          </p:val>
                                        </p:tav>
                                      </p:tavLst>
                                    </p:anim>
                                    <p:anim calcmode="lin" valueType="num">
                                      <p:cBhvr additive="repl">
                                        <p:cTn id="478" dur="2000" fill="hold"/>
                                        <p:tgtEl>
                                          <p:spTgt spid="353"/>
                                        </p:tgtEl>
                                        <p:attrNameLst>
                                          <p:attrName>ppt_h</p:attrName>
                                        </p:attrNameLst>
                                      </p:cBhvr>
                                      <p:tavLst>
                                        <p:tav tm="0">
                                          <p:val>
                                            <p:strVal val="0"/>
                                          </p:val>
                                        </p:tav>
                                        <p:tav tm="100000">
                                          <p:val>
                                            <p:strVal val="#ppt_h"/>
                                          </p:val>
                                        </p:tav>
                                      </p:tavLst>
                                    </p:anim>
                                    <p:animEffect filter="fade" transition="in">
                                      <p:cBhvr additive="repl">
                                        <p:cTn id="479" dur="2000"/>
                                        <p:tgtEl>
                                          <p:spTgt spid="353"/>
                                        </p:tgtEl>
                                      </p:cBhvr>
                                    </p:animEffect>
                                  </p:childTnLst>
                                </p:cTn>
                              </p:par>
                            </p:childTnLst>
                          </p:cTn>
                        </p:par>
                        <p:par>
                          <p:cTn id="480" fill="hold">
                            <p:stCondLst>
                              <p:cond delay="14000"/>
                            </p:stCondLst>
                            <p:childTnLst>
                              <p:par>
                                <p:cTn id="481" nodeType="afterEffect" fill="hold" presetClass="entr" presetID="53">
                                  <p:stCondLst>
                                    <p:cond delay="2000"/>
                                  </p:stCondLst>
                                  <p:childTnLst>
                                    <p:set>
                                      <p:cBhvr>
                                        <p:cTn id="482" dur="10" fill="hold">
                                          <p:stCondLst>
                                            <p:cond delay="0"/>
                                          </p:stCondLst>
                                        </p:cTn>
                                        <p:tgtEl>
                                          <p:spTgt spid="355"/>
                                        </p:tgtEl>
                                        <p:attrNameLst>
                                          <p:attrName>style.visibility</p:attrName>
                                        </p:attrNameLst>
                                      </p:cBhvr>
                                      <p:to>
                                        <p:strVal val="visible"/>
                                      </p:to>
                                    </p:set>
                                    <p:anim calcmode="lin" valueType="num">
                                      <p:cBhvr additive="repl">
                                        <p:cTn id="483" dur="5000" fill="hold"/>
                                        <p:tgtEl>
                                          <p:spTgt spid="355"/>
                                        </p:tgtEl>
                                        <p:attrNameLst>
                                          <p:attrName>ppt_w</p:attrName>
                                        </p:attrNameLst>
                                      </p:cBhvr>
                                      <p:tavLst>
                                        <p:tav tm="0">
                                          <p:val>
                                            <p:strVal val="0"/>
                                          </p:val>
                                        </p:tav>
                                        <p:tav tm="100000">
                                          <p:val>
                                            <p:strVal val="#ppt_w"/>
                                          </p:val>
                                        </p:tav>
                                      </p:tavLst>
                                    </p:anim>
                                    <p:anim calcmode="lin" valueType="num">
                                      <p:cBhvr additive="repl">
                                        <p:cTn id="484" dur="5000" fill="hold"/>
                                        <p:tgtEl>
                                          <p:spTgt spid="355"/>
                                        </p:tgtEl>
                                        <p:attrNameLst>
                                          <p:attrName>ppt_h</p:attrName>
                                        </p:attrNameLst>
                                      </p:cBhvr>
                                      <p:tavLst>
                                        <p:tav tm="0">
                                          <p:val>
                                            <p:strVal val="0"/>
                                          </p:val>
                                        </p:tav>
                                        <p:tav tm="100000">
                                          <p:val>
                                            <p:strVal val="#ppt_h"/>
                                          </p:val>
                                        </p:tav>
                                      </p:tavLst>
                                    </p:anim>
                                    <p:animEffect filter="fade" transition="in">
                                      <p:cBhvr additive="repl">
                                        <p:cTn id="485" dur="5000"/>
                                        <p:tgtEl>
                                          <p:spTgt spid="35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TextShape 1"/>
          <p:cNvSpPr txBox="1"/>
          <p:nvPr/>
        </p:nvSpPr>
        <p:spPr>
          <a:xfrm>
            <a:off x="274320" y="640080"/>
            <a:ext cx="7589520" cy="731520"/>
          </a:xfrm>
          <a:prstGeom prst="rect">
            <a:avLst/>
          </a:prstGeom>
          <a:noFill/>
          <a:ln w="54720">
            <a:noFill/>
          </a:ln>
        </p:spPr>
        <p:txBody>
          <a:bodyPr lIns="90000" rIns="90000" tIns="45000" bIns="45000">
            <a:spAutoFit/>
          </a:bodyPr>
          <a:p>
            <a:r>
              <a:rPr b="1" lang="en-US" sz="3600" spc="-1" strike="noStrike">
                <a:latin typeface="Arial"/>
              </a:rPr>
              <a:t>Who Were the Celts of Antiquity?</a:t>
            </a:r>
            <a:endParaRPr b="0" lang="en-US" sz="3600" spc="-1" strike="noStrike">
              <a:latin typeface="Arial"/>
            </a:endParaRPr>
          </a:p>
        </p:txBody>
      </p:sp>
      <p:pic>
        <p:nvPicPr>
          <p:cNvPr id="192" name="" descr=""/>
          <p:cNvPicPr/>
          <p:nvPr/>
        </p:nvPicPr>
        <p:blipFill>
          <a:blip r:embed="rId1"/>
          <a:stretch/>
        </p:blipFill>
        <p:spPr>
          <a:xfrm>
            <a:off x="8321040" y="0"/>
            <a:ext cx="1789920" cy="1244520"/>
          </a:xfrm>
          <a:prstGeom prst="rect">
            <a:avLst/>
          </a:prstGeom>
          <a:ln w="54720">
            <a:noFill/>
          </a:ln>
        </p:spPr>
      </p:pic>
      <p:sp>
        <p:nvSpPr>
          <p:cNvPr id="193" name="TextShape 2"/>
          <p:cNvSpPr txBox="1"/>
          <p:nvPr/>
        </p:nvSpPr>
        <p:spPr>
          <a:xfrm>
            <a:off x="274320" y="1592640"/>
            <a:ext cx="9692640" cy="1699200"/>
          </a:xfrm>
          <a:prstGeom prst="rect">
            <a:avLst/>
          </a:prstGeom>
          <a:noFill/>
          <a:ln w="54720">
            <a:noFill/>
          </a:ln>
        </p:spPr>
        <p:txBody>
          <a:bodyPr lIns="90000" rIns="90000" tIns="45000" bIns="45000">
            <a:spAutoFit/>
          </a:bodyPr>
          <a:p>
            <a:r>
              <a:rPr b="1" lang="en-US" sz="2200" spc="-1" strike="noStrike">
                <a:latin typeface="Arial"/>
              </a:rPr>
              <a:t>The Celts were an Indo-European people in Iron Age and Medieval Europe</a:t>
            </a:r>
            <a:r>
              <a:rPr b="0" lang="en-US" sz="2200" spc="-1" strike="noStrike">
                <a:latin typeface="Arial"/>
              </a:rPr>
              <a:t> who spoke Celtic languages and had cultural similarities, although the relationship between ethnic, linguistic and cultural factors in the Celtic world remains uncertain and controversial.</a:t>
            </a:r>
            <a:endParaRPr b="0" lang="en-US" sz="2200" spc="-1" strike="noStrike">
              <a:latin typeface="Arial"/>
            </a:endParaRPr>
          </a:p>
          <a:p>
            <a:r>
              <a:rPr b="0" lang="en-US" sz="1800" spc="-1" strike="noStrike">
                <a:latin typeface="Arial"/>
              </a:rPr>
              <a:t>	</a:t>
            </a:r>
            <a:r>
              <a:rPr b="0" lang="en-US" sz="1800" spc="-1" strike="noStrike">
                <a:latin typeface="Arial"/>
              </a:rPr>
              <a:t>	</a:t>
            </a:r>
            <a:r>
              <a:rPr b="0" lang="en-US" sz="1800" spc="-1" strike="noStrike">
                <a:latin typeface="Arial"/>
              </a:rPr>
              <a:t>	</a:t>
            </a:r>
            <a:r>
              <a:rPr b="0" lang="en-US" sz="1800" spc="-1" strike="noStrike">
                <a:latin typeface="Arial"/>
              </a:rPr>
              <a:t>	</a:t>
            </a:r>
            <a:r>
              <a:rPr b="0" lang="en-US" sz="1800" spc="-1" strike="noStrike">
                <a:latin typeface="Arial"/>
              </a:rPr>
              <a:t>	</a:t>
            </a:r>
            <a:r>
              <a:rPr b="0" lang="en-US" sz="1800" spc="-1" strike="noStrike">
                <a:latin typeface="Arial"/>
              </a:rPr>
              <a:t>	</a:t>
            </a:r>
            <a:r>
              <a:rPr b="0" lang="en-US" sz="1800" spc="-1" strike="noStrike">
                <a:latin typeface="Arial"/>
              </a:rPr>
              <a:t>	</a:t>
            </a:r>
            <a:r>
              <a:rPr b="0" lang="en-US" sz="1800" spc="-1" strike="noStrike">
                <a:latin typeface="Arial"/>
              </a:rPr>
              <a:t>	</a:t>
            </a:r>
            <a:r>
              <a:rPr b="0" lang="en-US" sz="1800" spc="-1" strike="noStrike">
                <a:latin typeface="Arial"/>
              </a:rPr>
              <a:t>	</a:t>
            </a:r>
            <a:r>
              <a:rPr b="0" lang="en-US" sz="1800" spc="-1" strike="noStrike">
                <a:latin typeface="Arial"/>
              </a:rPr>
              <a:t>	</a:t>
            </a:r>
            <a:r>
              <a:rPr b="0" lang="en-US" sz="1800" spc="-1" strike="noStrike">
                <a:latin typeface="Arial"/>
              </a:rPr>
              <a:t>	</a:t>
            </a:r>
            <a:r>
              <a:rPr b="0" lang="en-US" sz="1800" spc="-1" strike="noStrike">
                <a:latin typeface="Arial"/>
              </a:rPr>
              <a:t>	</a:t>
            </a:r>
            <a:r>
              <a:rPr b="0" lang="en-US" sz="1800" spc="-1" strike="noStrike">
                <a:latin typeface="Arial"/>
              </a:rPr>
              <a:t>	</a:t>
            </a:r>
            <a:r>
              <a:rPr b="0" lang="en-US" sz="1800" spc="-1" strike="noStrike">
                <a:latin typeface="Arial"/>
              </a:rPr>
              <a:t>	</a:t>
            </a:r>
            <a:r>
              <a:rPr b="1" lang="en-US" sz="1600" spc="-1" strike="noStrike">
                <a:latin typeface="Arial"/>
              </a:rPr>
              <a:t>Wikipedia</a:t>
            </a:r>
            <a:endParaRPr b="0" lang="en-US" sz="1600" spc="-1" strike="noStrike">
              <a:latin typeface="Arial"/>
            </a:endParaRPr>
          </a:p>
        </p:txBody>
      </p:sp>
      <p:sp>
        <p:nvSpPr>
          <p:cNvPr id="194" name="TextShape 3"/>
          <p:cNvSpPr txBox="1"/>
          <p:nvPr/>
        </p:nvSpPr>
        <p:spPr>
          <a:xfrm>
            <a:off x="731520" y="5351760"/>
            <a:ext cx="9235440" cy="1963440"/>
          </a:xfrm>
          <a:prstGeom prst="rect">
            <a:avLst/>
          </a:prstGeom>
          <a:noFill/>
          <a:ln w="54720">
            <a:noFill/>
          </a:ln>
        </p:spPr>
        <p:txBody>
          <a:bodyPr lIns="90000" rIns="90000" tIns="45000" bIns="45000">
            <a:spAutoFit/>
          </a:bodyPr>
          <a:p>
            <a:r>
              <a:rPr b="1" lang="en-US" sz="2800" spc="-1" strike="noStrike">
                <a:latin typeface="Arial"/>
              </a:rPr>
              <a:t>Native American cultures are a parallel construct</a:t>
            </a:r>
            <a:endParaRPr b="0" lang="en-US" sz="2800" spc="-1" strike="noStrike">
              <a:latin typeface="Arial"/>
            </a:endParaRPr>
          </a:p>
          <a:p>
            <a:endParaRPr b="0" lang="en-US" sz="2800" spc="-1" strike="noStrike">
              <a:latin typeface="Arial"/>
            </a:endParaRPr>
          </a:p>
          <a:p>
            <a:r>
              <a:rPr b="0" lang="en-US" sz="1800" spc="-1" strike="noStrike">
                <a:latin typeface="Arial"/>
              </a:rPr>
              <a:t>	</a:t>
            </a:r>
            <a:r>
              <a:rPr b="0" lang="en-US" sz="2200" spc="-1" strike="noStrike">
                <a:latin typeface="Arial"/>
              </a:rPr>
              <a:t>Common Language Family</a:t>
            </a:r>
            <a:endParaRPr b="0" lang="en-US" sz="2200" spc="-1" strike="noStrike">
              <a:latin typeface="Arial"/>
            </a:endParaRPr>
          </a:p>
          <a:p>
            <a:r>
              <a:rPr b="0" lang="en-US" sz="2200" spc="-1" strike="noStrike">
                <a:latin typeface="Arial"/>
              </a:rPr>
              <a:t>      </a:t>
            </a:r>
            <a:r>
              <a:rPr b="0" lang="en-US" sz="2200" spc="-1" strike="noStrike">
                <a:latin typeface="Arial"/>
              </a:rPr>
              <a:t>Cultural similarities.</a:t>
            </a:r>
            <a:endParaRPr b="0" lang="en-US" sz="2200" spc="-1" strike="noStrike">
              <a:latin typeface="Arial"/>
            </a:endParaRPr>
          </a:p>
          <a:p>
            <a:r>
              <a:rPr b="0" lang="en-US" sz="2200" spc="-1" strike="noStrike">
                <a:latin typeface="Arial"/>
              </a:rPr>
              <a:t>	</a:t>
            </a:r>
            <a:r>
              <a:rPr b="0" lang="en-US" sz="2200" spc="-1" strike="noStrike">
                <a:latin typeface="Arial"/>
              </a:rPr>
              <a:t>Distinct regional and tribal differences</a:t>
            </a:r>
            <a:endParaRPr b="0" lang="en-US" sz="2200" spc="-1" strike="noStrike">
              <a:latin typeface="Arial"/>
            </a:endParaRPr>
          </a:p>
        </p:txBody>
      </p:sp>
      <p:sp>
        <p:nvSpPr>
          <p:cNvPr id="195" name="TextShape 4"/>
          <p:cNvSpPr txBox="1"/>
          <p:nvPr/>
        </p:nvSpPr>
        <p:spPr>
          <a:xfrm>
            <a:off x="182880" y="3291840"/>
            <a:ext cx="9418320" cy="799200"/>
          </a:xfrm>
          <a:prstGeom prst="rect">
            <a:avLst/>
          </a:prstGeom>
          <a:noFill/>
          <a:ln w="54720">
            <a:noFill/>
          </a:ln>
        </p:spPr>
        <p:txBody>
          <a:bodyPr lIns="90000" rIns="90000" tIns="45000" bIns="45000">
            <a:spAutoFit/>
          </a:bodyPr>
          <a:p>
            <a:pPr algn="ctr"/>
            <a:r>
              <a:rPr b="0" i="1" lang="en-US" sz="2400" spc="-1" strike="noStrike">
                <a:latin typeface="Arial"/>
              </a:rPr>
              <a:t>Greek and Roman writers of antiquity always described the Celts as </a:t>
            </a:r>
            <a:r>
              <a:rPr b="1" i="1" lang="en-US" sz="2600" spc="-1" strike="noStrike">
                <a:latin typeface="Arial"/>
              </a:rPr>
              <a:t>“barbarians” </a:t>
            </a:r>
            <a:endParaRPr b="0" lang="en-US" sz="2600" spc="-1" strike="noStrike">
              <a:latin typeface="Arial"/>
            </a:endParaRPr>
          </a:p>
        </p:txBody>
      </p:sp>
      <p:sp>
        <p:nvSpPr>
          <p:cNvPr id="196" name="TextShape 5"/>
          <p:cNvSpPr txBox="1"/>
          <p:nvPr/>
        </p:nvSpPr>
        <p:spPr>
          <a:xfrm>
            <a:off x="457200" y="4389120"/>
            <a:ext cx="8961120" cy="770040"/>
          </a:xfrm>
          <a:prstGeom prst="rect">
            <a:avLst/>
          </a:prstGeom>
          <a:noFill/>
          <a:ln w="54720">
            <a:noFill/>
          </a:ln>
        </p:spPr>
        <p:txBody>
          <a:bodyPr lIns="90000" rIns="90000" tIns="45000" bIns="45000">
            <a:spAutoFit/>
          </a:bodyPr>
          <a:p>
            <a:pPr algn="ctr"/>
            <a:r>
              <a:rPr b="0" lang="en-US" sz="2400" spc="-1" strike="noStrike">
                <a:latin typeface="Arial"/>
              </a:rPr>
              <a:t>The Celts appear in the writings of </a:t>
            </a:r>
            <a:r>
              <a:rPr b="0" lang="en-US" sz="2400" spc="-1" strike="noStrike">
                <a:latin typeface="Arial"/>
              </a:rPr>
              <a:t>approximately</a:t>
            </a:r>
            <a:r>
              <a:rPr b="0" lang="en-US" sz="2400" spc="-1" strike="noStrike">
                <a:latin typeface="Arial"/>
              </a:rPr>
              <a:t> </a:t>
            </a:r>
            <a:endParaRPr b="0" lang="en-US" sz="2400" spc="-1" strike="noStrike">
              <a:latin typeface="Arial"/>
            </a:endParaRPr>
          </a:p>
          <a:p>
            <a:pPr algn="ctr"/>
            <a:r>
              <a:rPr b="0" lang="en-US" sz="2400" spc="-1" strike="noStrike">
                <a:latin typeface="Arial"/>
              </a:rPr>
              <a:t>twenty-five Greek and Roman authors. </a:t>
            </a:r>
            <a:endParaRPr b="0" lang="en-US" sz="2400" spc="-1" strike="noStrike">
              <a:latin typeface="Arial"/>
            </a:endParaRPr>
          </a:p>
        </p:txBody>
      </p:sp>
    </p:spTree>
  </p:cSld>
  <mc:AlternateContent>
    <mc:Choice Requires="p14">
      <p:transition spd="slow" p14:dur="2000">
        <p14:ripple/>
      </p:transition>
    </mc:Choice>
    <mc:Fallback>
      <p:transition spd="slow">
        <p:fade/>
      </p:transition>
    </mc:Fallback>
  </mc:AlternateContent>
  <p:timing>
    <p:tnLst>
      <p:par>
        <p:cTn id="81" dur="indefinite" restart="never" nodeType="tmRoot">
          <p:childTnLst>
            <p:seq>
              <p:cTn id="82" dur="indefinite" nodeType="mainSeq">
                <p:childTnLst>
                  <p:par>
                    <p:cTn id="83" fill="hold">
                      <p:stCondLst>
                        <p:cond delay="0"/>
                      </p:stCondLst>
                      <p:childTnLst>
                        <p:par>
                          <p:cTn id="84" fill="hold">
                            <p:stCondLst>
                              <p:cond delay="0"/>
                            </p:stCondLst>
                            <p:childTnLst>
                              <p:par>
                                <p:cTn id="85" nodeType="afterEffect" fill="hold" presetClass="entr" presetID="53">
                                  <p:stCondLst>
                                    <p:cond delay="0"/>
                                  </p:stCondLst>
                                  <p:childTnLst>
                                    <p:set>
                                      <p:cBhvr>
                                        <p:cTn id="86" dur="1" fill="hold">
                                          <p:stCondLst>
                                            <p:cond delay="0"/>
                                          </p:stCondLst>
                                        </p:cTn>
                                        <p:tgtEl>
                                          <p:spTgt spid="193"/>
                                        </p:tgtEl>
                                        <p:attrNameLst>
                                          <p:attrName>style.visibility</p:attrName>
                                        </p:attrNameLst>
                                      </p:cBhvr>
                                      <p:to>
                                        <p:strVal val="visible"/>
                                      </p:to>
                                    </p:set>
                                    <p:anim calcmode="lin" valueType="num">
                                      <p:cBhvr additive="repl">
                                        <p:cTn id="87" dur="750" fill="hold"/>
                                        <p:tgtEl>
                                          <p:spTgt spid="193"/>
                                        </p:tgtEl>
                                        <p:attrNameLst>
                                          <p:attrName>ppt_w</p:attrName>
                                        </p:attrNameLst>
                                      </p:cBhvr>
                                      <p:tavLst>
                                        <p:tav tm="0">
                                          <p:val>
                                            <p:strVal val="0"/>
                                          </p:val>
                                        </p:tav>
                                        <p:tav tm="100000">
                                          <p:val>
                                            <p:strVal val="#ppt_w"/>
                                          </p:val>
                                        </p:tav>
                                      </p:tavLst>
                                    </p:anim>
                                    <p:anim calcmode="lin" valueType="num">
                                      <p:cBhvr additive="repl">
                                        <p:cTn id="88" dur="750" fill="hold"/>
                                        <p:tgtEl>
                                          <p:spTgt spid="193"/>
                                        </p:tgtEl>
                                        <p:attrNameLst>
                                          <p:attrName>ppt_h</p:attrName>
                                        </p:attrNameLst>
                                      </p:cBhvr>
                                      <p:tavLst>
                                        <p:tav tm="0">
                                          <p:val>
                                            <p:strVal val="0"/>
                                          </p:val>
                                        </p:tav>
                                        <p:tav tm="100000">
                                          <p:val>
                                            <p:strVal val="#ppt_h"/>
                                          </p:val>
                                        </p:tav>
                                      </p:tavLst>
                                    </p:anim>
                                    <p:animEffect filter="fade" transition="in">
                                      <p:cBhvr additive="repl">
                                        <p:cTn id="89" dur="750"/>
                                        <p:tgtEl>
                                          <p:spTgt spid="193"/>
                                        </p:tgtEl>
                                      </p:cBhvr>
                                    </p:animEffect>
                                  </p:childTnLst>
                                </p:cTn>
                              </p:par>
                            </p:childTnLst>
                          </p:cTn>
                        </p:par>
                      </p:childTnLst>
                    </p:cTn>
                  </p:par>
                  <p:par>
                    <p:cTn id="90" fill="hold">
                      <p:stCondLst>
                        <p:cond delay="indefinite"/>
                      </p:stCondLst>
                      <p:childTnLst>
                        <p:par>
                          <p:cTn id="91" fill="hold">
                            <p:stCondLst>
                              <p:cond delay="0"/>
                            </p:stCondLst>
                            <p:childTnLst>
                              <p:par>
                                <p:cTn id="92" nodeType="clickEffect" fill="hold" presetClass="entr" presetID="2" presetSubtype="4">
                                  <p:stCondLst>
                                    <p:cond delay="0"/>
                                  </p:stCondLst>
                                  <p:childTnLst>
                                    <p:set>
                                      <p:cBhvr>
                                        <p:cTn id="93" dur="4" fill="hold">
                                          <p:stCondLst>
                                            <p:cond delay="0"/>
                                          </p:stCondLst>
                                        </p:cTn>
                                        <p:tgtEl>
                                          <p:spTgt spid="195">
                                            <p:txEl>
                                              <p:pRg st="0" end="0"/>
                                            </p:txEl>
                                          </p:spTgt>
                                        </p:tgtEl>
                                        <p:attrNameLst>
                                          <p:attrName>style.visibility</p:attrName>
                                        </p:attrNameLst>
                                      </p:cBhvr>
                                      <p:to>
                                        <p:strVal val="visible"/>
                                      </p:to>
                                    </p:set>
                                    <p:anim calcmode="lin" valueType="num">
                                      <p:cBhvr additive="repl">
                                        <p:cTn id="94" dur="2000" fill="hold"/>
                                        <p:tgtEl>
                                          <p:spTgt spid="195">
                                            <p:txEl>
                                              <p:pRg st="0" end="0"/>
                                            </p:txEl>
                                          </p:spTgt>
                                        </p:tgtEl>
                                        <p:attrNameLst>
                                          <p:attrName>ppt_x</p:attrName>
                                        </p:attrNameLst>
                                      </p:cBhvr>
                                      <p:tavLst>
                                        <p:tav tm="0">
                                          <p:val>
                                            <p:strVal val="#ppt_x"/>
                                          </p:val>
                                        </p:tav>
                                        <p:tav tm="100000">
                                          <p:val>
                                            <p:strVal val="#ppt_x"/>
                                          </p:val>
                                        </p:tav>
                                      </p:tavLst>
                                    </p:anim>
                                    <p:anim calcmode="lin" valueType="num">
                                      <p:cBhvr additive="repl">
                                        <p:cTn id="95" dur="2000" fill="hold"/>
                                        <p:tgtEl>
                                          <p:spTgt spid="195">
                                            <p:txEl>
                                              <p:pRg st="0" end="0"/>
                                            </p:txEl>
                                          </p:spTgt>
                                        </p:tgtEl>
                                        <p:attrNameLst>
                                          <p:attrName>ppt_y</p:attrName>
                                        </p:attrNameLst>
                                      </p:cBhvr>
                                      <p:tavLst>
                                        <p:tav tm="0">
                                          <p:val>
                                            <p:strVal val="1+#ppt_h/2"/>
                                          </p:val>
                                        </p:tav>
                                        <p:tav tm="100000">
                                          <p:val>
                                            <p:strVal val="#ppt_y"/>
                                          </p:val>
                                        </p:tav>
                                      </p:tavLst>
                                    </p:anim>
                                  </p:childTnLst>
                                </p:cTn>
                              </p:par>
                            </p:childTnLst>
                          </p:cTn>
                        </p:par>
                        <p:par>
                          <p:cTn id="96" fill="hold">
                            <p:stCondLst>
                              <p:cond delay="2000"/>
                            </p:stCondLst>
                            <p:childTnLst>
                              <p:par>
                                <p:cTn id="97" nodeType="afterEffect" fill="hold" presetClass="entr" presetID="2" presetSubtype="4">
                                  <p:stCondLst>
                                    <p:cond delay="3000"/>
                                  </p:stCondLst>
                                  <p:childTnLst>
                                    <p:set>
                                      <p:cBhvr>
                                        <p:cTn id="98" dur="6" fill="hold">
                                          <p:stCondLst>
                                            <p:cond delay="0"/>
                                          </p:stCondLst>
                                        </p:cTn>
                                        <p:tgtEl>
                                          <p:spTgt spid="196"/>
                                        </p:tgtEl>
                                        <p:attrNameLst>
                                          <p:attrName>style.visibility</p:attrName>
                                        </p:attrNameLst>
                                      </p:cBhvr>
                                      <p:to>
                                        <p:strVal val="visible"/>
                                      </p:to>
                                    </p:set>
                                    <p:anim calcmode="lin" valueType="num">
                                      <p:cBhvr additive="repl">
                                        <p:cTn id="99" dur="3000" fill="hold"/>
                                        <p:tgtEl>
                                          <p:spTgt spid="196"/>
                                        </p:tgtEl>
                                        <p:attrNameLst>
                                          <p:attrName>ppt_x</p:attrName>
                                        </p:attrNameLst>
                                      </p:cBhvr>
                                      <p:tavLst>
                                        <p:tav tm="0">
                                          <p:val>
                                            <p:strVal val="#ppt_x"/>
                                          </p:val>
                                        </p:tav>
                                        <p:tav tm="100000">
                                          <p:val>
                                            <p:strVal val="#ppt_x"/>
                                          </p:val>
                                        </p:tav>
                                      </p:tavLst>
                                    </p:anim>
                                    <p:anim calcmode="lin" valueType="num">
                                      <p:cBhvr additive="repl">
                                        <p:cTn id="100" dur="3000" fill="hold"/>
                                        <p:tgtEl>
                                          <p:spTgt spid="196"/>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nodeType="clickEffect" fill="hold" presetClass="entr" presetID="50">
                                  <p:stCondLst>
                                    <p:cond delay="0"/>
                                  </p:stCondLst>
                                  <p:childTnLst>
                                    <p:set>
                                      <p:cBhvr>
                                        <p:cTn id="104" dur="2" fill="hold">
                                          <p:stCondLst>
                                            <p:cond delay="0"/>
                                          </p:stCondLst>
                                        </p:cTn>
                                        <p:tgtEl>
                                          <p:spTgt spid="194"/>
                                        </p:tgtEl>
                                        <p:attrNameLst>
                                          <p:attrName>style.visibility</p:attrName>
                                        </p:attrNameLst>
                                      </p:cBhvr>
                                      <p:to>
                                        <p:strVal val="visible"/>
                                      </p:to>
                                    </p:set>
                                    <p:anim calcmode="lin" valueType="num">
                                      <p:cBhvr additive="repl">
                                        <p:cTn id="105" dur="2000" fill="hold"/>
                                        <p:tgtEl>
                                          <p:spTgt spid="194"/>
                                        </p:tgtEl>
                                        <p:attrNameLst>
                                          <p:attrName>ppt_w</p:attrName>
                                        </p:attrNameLst>
                                      </p:cBhvr>
                                      <p:tavLst>
                                        <p:tav tm="0">
                                          <p:val>
                                            <p:strVal val="#ppt_w+.3"/>
                                          </p:val>
                                        </p:tav>
                                        <p:tav tm="100000">
                                          <p:val>
                                            <p:strVal val="#ppt_w"/>
                                          </p:val>
                                        </p:tav>
                                      </p:tavLst>
                                    </p:anim>
                                    <p:anim calcmode="lin" valueType="num">
                                      <p:cBhvr additive="repl">
                                        <p:cTn id="106" dur="2000" fill="hold"/>
                                        <p:tgtEl>
                                          <p:spTgt spid="194"/>
                                        </p:tgtEl>
                                        <p:attrNameLst>
                                          <p:attrName>ppt_h</p:attrName>
                                        </p:attrNameLst>
                                      </p:cBhvr>
                                      <p:tavLst>
                                        <p:tav tm="0">
                                          <p:val>
                                            <p:strVal val="#ppt_h"/>
                                          </p:val>
                                        </p:tav>
                                        <p:tav tm="100000">
                                          <p:val>
                                            <p:strVal val="#ppt_h"/>
                                          </p:val>
                                        </p:tav>
                                      </p:tavLst>
                                    </p:anim>
                                    <p:animEffect filter="fade" transition="in">
                                      <p:cBhvr additive="repl">
                                        <p:cTn id="107" dur="2000"/>
                                        <p:tgtEl>
                                          <p:spTgt spid="19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TextShape 1"/>
          <p:cNvSpPr txBox="1"/>
          <p:nvPr/>
        </p:nvSpPr>
        <p:spPr>
          <a:xfrm>
            <a:off x="274320" y="440280"/>
            <a:ext cx="7863840" cy="1114200"/>
          </a:xfrm>
          <a:prstGeom prst="rect">
            <a:avLst/>
          </a:prstGeom>
          <a:noFill/>
          <a:ln w="54720">
            <a:noFill/>
          </a:ln>
        </p:spPr>
        <p:txBody>
          <a:bodyPr lIns="90000" rIns="90000" tIns="45000" bIns="45000">
            <a:spAutoFit/>
          </a:bodyPr>
          <a:p>
            <a:r>
              <a:rPr b="1" lang="en-US" sz="3600" spc="-1" strike="noStrike">
                <a:latin typeface="Arial"/>
              </a:rPr>
              <a:t>Where Were the Celts of Antiquity?</a:t>
            </a:r>
            <a:endParaRPr b="0" lang="en-US" sz="3600" spc="-1" strike="noStrike">
              <a:latin typeface="Arial"/>
            </a:endParaRPr>
          </a:p>
        </p:txBody>
      </p:sp>
      <p:pic>
        <p:nvPicPr>
          <p:cNvPr id="198" name="" descr=""/>
          <p:cNvPicPr/>
          <p:nvPr/>
        </p:nvPicPr>
        <p:blipFill>
          <a:blip r:embed="rId1"/>
          <a:stretch/>
        </p:blipFill>
        <p:spPr>
          <a:xfrm>
            <a:off x="1466640" y="1371600"/>
            <a:ext cx="6762960" cy="5072400"/>
          </a:xfrm>
          <a:prstGeom prst="rect">
            <a:avLst/>
          </a:prstGeom>
          <a:ln w="54720">
            <a:noFill/>
          </a:ln>
        </p:spPr>
      </p:pic>
      <p:sp>
        <p:nvSpPr>
          <p:cNvPr id="199" name="TextShape 2"/>
          <p:cNvSpPr txBox="1"/>
          <p:nvPr/>
        </p:nvSpPr>
        <p:spPr>
          <a:xfrm>
            <a:off x="2011680" y="6612840"/>
            <a:ext cx="5943600" cy="610920"/>
          </a:xfrm>
          <a:prstGeom prst="rect">
            <a:avLst/>
          </a:prstGeom>
          <a:noFill/>
          <a:ln w="54720">
            <a:noFill/>
          </a:ln>
        </p:spPr>
        <p:txBody>
          <a:bodyPr lIns="90000" rIns="90000" tIns="45000" bIns="45000">
            <a:spAutoFit/>
          </a:bodyPr>
          <a:p>
            <a:pPr algn="ctr"/>
            <a:r>
              <a:rPr b="1" lang="en-US" sz="1800" spc="-1" strike="noStrike">
                <a:latin typeface="Arial"/>
              </a:rPr>
              <a:t>Map depicting Celtic populations in 3</a:t>
            </a:r>
            <a:r>
              <a:rPr b="1" lang="en-US" sz="1800" spc="-1" strike="noStrike" baseline="101000">
                <a:latin typeface="Arial"/>
              </a:rPr>
              <a:t>rd</a:t>
            </a:r>
            <a:r>
              <a:rPr b="1" lang="en-US" sz="1800" spc="-1" strike="noStrike">
                <a:latin typeface="Arial"/>
              </a:rPr>
              <a:t> Century BCE.</a:t>
            </a:r>
            <a:r>
              <a:rPr b="0" lang="en-US" sz="1300" spc="-1" strike="noStrike">
                <a:latin typeface="Arial"/>
              </a:rPr>
              <a:t>  Created by Iron Age Scholar Francisco Villar</a:t>
            </a:r>
            <a:endParaRPr b="0" lang="en-US" sz="1300" spc="-1" strike="noStrike">
              <a:latin typeface="Arial"/>
            </a:endParaRPr>
          </a:p>
        </p:txBody>
      </p:sp>
      <p:pic>
        <p:nvPicPr>
          <p:cNvPr id="200" name="" descr=""/>
          <p:cNvPicPr/>
          <p:nvPr/>
        </p:nvPicPr>
        <p:blipFill>
          <a:blip r:embed="rId2"/>
          <a:stretch/>
        </p:blipFill>
        <p:spPr>
          <a:xfrm>
            <a:off x="8321040" y="0"/>
            <a:ext cx="1789920" cy="1244520"/>
          </a:xfrm>
          <a:prstGeom prst="rect">
            <a:avLst/>
          </a:prstGeom>
          <a:ln w="54720">
            <a:noFill/>
          </a:ln>
        </p:spPr>
      </p:pic>
    </p:spTree>
  </p:cSld>
  <mc:AlternateContent>
    <mc:Choice Requires="p14">
      <p:transition spd="slow" p14:dur="2000">
        <p14:ripple/>
      </p:transition>
    </mc:Choice>
    <mc:Fallback>
      <p:transition spd="slow">
        <p:fade/>
      </p:transition>
    </mc:Fallback>
  </mc:AlternateContent>
  <p:timing>
    <p:tnLst>
      <p:par>
        <p:cTn id="108" dur="indefinite" restart="never" nodeType="tmRoot">
          <p:childTnLst>
            <p:seq>
              <p:cTn id="109" dur="indefinite" nodeType="mainSeq">
                <p:childTnLst>
                  <p:par>
                    <p:cTn id="110" fill="hold">
                      <p:stCondLst>
                        <p:cond delay="0"/>
                      </p:stCondLst>
                      <p:childTnLst>
                        <p:par>
                          <p:cTn id="111" fill="hold">
                            <p:stCondLst>
                              <p:cond delay="0"/>
                            </p:stCondLst>
                            <p:childTnLst>
                              <p:par>
                                <p:cTn id="112" nodeType="afterEffect" fill="hold" presetClass="entr" presetID="2" presetSubtype="4">
                                  <p:stCondLst>
                                    <p:cond delay="5000"/>
                                  </p:stCondLst>
                                  <p:childTnLst>
                                    <p:set>
                                      <p:cBhvr>
                                        <p:cTn id="113" dur="10" fill="hold">
                                          <p:stCondLst>
                                            <p:cond delay="0"/>
                                          </p:stCondLst>
                                        </p:cTn>
                                        <p:tgtEl>
                                          <p:spTgt spid="199"/>
                                        </p:tgtEl>
                                        <p:attrNameLst>
                                          <p:attrName>style.visibility</p:attrName>
                                        </p:attrNameLst>
                                      </p:cBhvr>
                                      <p:to>
                                        <p:strVal val="visible"/>
                                      </p:to>
                                    </p:set>
                                    <p:anim calcmode="lin" valueType="num">
                                      <p:cBhvr additive="repl">
                                        <p:cTn id="114" dur="5000" fill="hold"/>
                                        <p:tgtEl>
                                          <p:spTgt spid="199"/>
                                        </p:tgtEl>
                                        <p:attrNameLst>
                                          <p:attrName>ppt_x</p:attrName>
                                        </p:attrNameLst>
                                      </p:cBhvr>
                                      <p:tavLst>
                                        <p:tav tm="0">
                                          <p:val>
                                            <p:strVal val="#ppt_x"/>
                                          </p:val>
                                        </p:tav>
                                        <p:tav tm="100000">
                                          <p:val>
                                            <p:strVal val="#ppt_x"/>
                                          </p:val>
                                        </p:tav>
                                      </p:tavLst>
                                    </p:anim>
                                    <p:anim calcmode="lin" valueType="num">
                                      <p:cBhvr additive="repl">
                                        <p:cTn id="115" dur="5000" fill="hold"/>
                                        <p:tgtEl>
                                          <p:spTgt spid="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1" name="" descr=""/>
          <p:cNvPicPr/>
          <p:nvPr/>
        </p:nvPicPr>
        <p:blipFill>
          <a:blip r:embed="rId1"/>
          <a:stretch/>
        </p:blipFill>
        <p:spPr>
          <a:xfrm>
            <a:off x="3749040" y="4846320"/>
            <a:ext cx="2926080" cy="1950480"/>
          </a:xfrm>
          <a:prstGeom prst="rect">
            <a:avLst/>
          </a:prstGeom>
          <a:ln w="54720">
            <a:noFill/>
          </a:ln>
        </p:spPr>
      </p:pic>
      <p:pic>
        <p:nvPicPr>
          <p:cNvPr id="202" name="" descr=""/>
          <p:cNvPicPr/>
          <p:nvPr/>
        </p:nvPicPr>
        <p:blipFill>
          <a:blip r:embed="rId2"/>
          <a:stretch/>
        </p:blipFill>
        <p:spPr>
          <a:xfrm>
            <a:off x="640080" y="1361520"/>
            <a:ext cx="1920240" cy="2414880"/>
          </a:xfrm>
          <a:prstGeom prst="rect">
            <a:avLst/>
          </a:prstGeom>
          <a:ln w="54720">
            <a:noFill/>
          </a:ln>
        </p:spPr>
      </p:pic>
      <p:sp>
        <p:nvSpPr>
          <p:cNvPr id="203" name="TextShape 1"/>
          <p:cNvSpPr txBox="1"/>
          <p:nvPr/>
        </p:nvSpPr>
        <p:spPr>
          <a:xfrm>
            <a:off x="274320" y="3776400"/>
            <a:ext cx="2834640" cy="897840"/>
          </a:xfrm>
          <a:prstGeom prst="rect">
            <a:avLst/>
          </a:prstGeom>
          <a:noFill/>
          <a:ln w="54720">
            <a:noFill/>
          </a:ln>
        </p:spPr>
        <p:txBody>
          <a:bodyPr lIns="90000" rIns="90000" tIns="45000" bIns="45000">
            <a:spAutoFit/>
          </a:bodyPr>
          <a:p>
            <a:pPr algn="ctr"/>
            <a:r>
              <a:rPr b="1" lang="en-US" sz="2400" spc="-1" strike="noStrike">
                <a:latin typeface="Arial"/>
              </a:rPr>
              <a:t>Hannibal </a:t>
            </a:r>
            <a:endParaRPr b="0" lang="en-US" sz="2400" spc="-1" strike="noStrike">
              <a:latin typeface="Arial"/>
            </a:endParaRPr>
          </a:p>
          <a:p>
            <a:pPr algn="ctr"/>
            <a:r>
              <a:rPr b="0" lang="en-US" sz="1800" spc="-1" strike="noStrike">
                <a:latin typeface="Arial"/>
              </a:rPr>
              <a:t>Terrified the Romans</a:t>
            </a:r>
            <a:endParaRPr b="0" lang="en-US" sz="1800" spc="-1" strike="noStrike">
              <a:latin typeface="Arial"/>
            </a:endParaRPr>
          </a:p>
          <a:p>
            <a:pPr algn="ctr"/>
            <a:r>
              <a:rPr b="0" lang="en-US" sz="1500" spc="-1" strike="noStrike">
                <a:latin typeface="Arial"/>
              </a:rPr>
              <a:t>146 </a:t>
            </a:r>
            <a:r>
              <a:rPr b="0" lang="en-US" sz="1200" spc="-1" strike="noStrike">
                <a:latin typeface="Arial"/>
              </a:rPr>
              <a:t>BCE</a:t>
            </a:r>
            <a:endParaRPr b="0" lang="en-US" sz="1200" spc="-1" strike="noStrike">
              <a:latin typeface="Arial"/>
            </a:endParaRPr>
          </a:p>
        </p:txBody>
      </p:sp>
      <p:pic>
        <p:nvPicPr>
          <p:cNvPr id="204" name="" descr=""/>
          <p:cNvPicPr/>
          <p:nvPr/>
        </p:nvPicPr>
        <p:blipFill>
          <a:blip r:embed="rId3"/>
          <a:stretch/>
        </p:blipFill>
        <p:spPr>
          <a:xfrm>
            <a:off x="7589520" y="1371600"/>
            <a:ext cx="1828800" cy="2416320"/>
          </a:xfrm>
          <a:prstGeom prst="rect">
            <a:avLst/>
          </a:prstGeom>
          <a:ln w="54720">
            <a:noFill/>
          </a:ln>
        </p:spPr>
      </p:pic>
      <p:sp>
        <p:nvSpPr>
          <p:cNvPr id="205" name="TextShape 2"/>
          <p:cNvSpPr txBox="1"/>
          <p:nvPr/>
        </p:nvSpPr>
        <p:spPr>
          <a:xfrm>
            <a:off x="548640" y="274320"/>
            <a:ext cx="7223760" cy="1113120"/>
          </a:xfrm>
          <a:prstGeom prst="rect">
            <a:avLst/>
          </a:prstGeom>
          <a:noFill/>
          <a:ln w="54720">
            <a:noFill/>
          </a:ln>
        </p:spPr>
        <p:txBody>
          <a:bodyPr lIns="90000" rIns="90000" tIns="45000" bIns="45000">
            <a:spAutoFit/>
          </a:bodyPr>
          <a:p>
            <a:r>
              <a:rPr b="1" lang="en-US" sz="4000" spc="-1" strike="noStrike">
                <a:latin typeface="Arial"/>
              </a:rPr>
              <a:t>Romans &amp; Celts </a:t>
            </a:r>
            <a:endParaRPr b="0" lang="en-US" sz="4000" spc="-1" strike="noStrike">
              <a:latin typeface="Arial"/>
            </a:endParaRPr>
          </a:p>
          <a:p>
            <a:r>
              <a:rPr b="1" i="1" lang="en-US" sz="3200" spc="-1" strike="noStrike">
                <a:latin typeface="Arial"/>
              </a:rPr>
              <a:t>Mayhem Begins</a:t>
            </a:r>
            <a:endParaRPr b="0" lang="en-US" sz="3200" spc="-1" strike="noStrike">
              <a:latin typeface="Arial"/>
            </a:endParaRPr>
          </a:p>
        </p:txBody>
      </p:sp>
      <p:sp>
        <p:nvSpPr>
          <p:cNvPr id="206" name="TextShape 3"/>
          <p:cNvSpPr txBox="1"/>
          <p:nvPr/>
        </p:nvSpPr>
        <p:spPr>
          <a:xfrm>
            <a:off x="7315200" y="3867840"/>
            <a:ext cx="2651760" cy="870480"/>
          </a:xfrm>
          <a:prstGeom prst="rect">
            <a:avLst/>
          </a:prstGeom>
          <a:noFill/>
          <a:ln w="54720">
            <a:noFill/>
          </a:ln>
        </p:spPr>
        <p:txBody>
          <a:bodyPr lIns="90000" rIns="90000" tIns="45000" bIns="45000">
            <a:spAutoFit/>
          </a:bodyPr>
          <a:p>
            <a:pPr algn="ctr"/>
            <a:r>
              <a:rPr b="1" lang="en-US" sz="2200" spc="-1" strike="noStrike">
                <a:latin typeface="Arial"/>
              </a:rPr>
              <a:t>Claudius </a:t>
            </a:r>
            <a:endParaRPr b="0" lang="en-US" sz="2200" spc="-1" strike="noStrike">
              <a:latin typeface="Arial"/>
            </a:endParaRPr>
          </a:p>
          <a:p>
            <a:pPr algn="ctr"/>
            <a:r>
              <a:rPr b="0" lang="en-US" sz="1800" spc="-1" strike="noStrike">
                <a:latin typeface="Arial"/>
              </a:rPr>
              <a:t>Annexes</a:t>
            </a:r>
            <a:r>
              <a:rPr b="0" lang="en-US" sz="1800" spc="-1" strike="noStrike">
                <a:latin typeface="Arial"/>
              </a:rPr>
              <a:t> </a:t>
            </a:r>
            <a:r>
              <a:rPr b="0" lang="en-US" sz="1800" spc="-1" strike="noStrike">
                <a:latin typeface="Arial"/>
              </a:rPr>
              <a:t>Britain</a:t>
            </a:r>
            <a:endParaRPr b="0" lang="en-US" sz="1800" spc="-1" strike="noStrike">
              <a:latin typeface="Arial"/>
            </a:endParaRPr>
          </a:p>
          <a:p>
            <a:pPr algn="ctr"/>
            <a:r>
              <a:rPr b="0" lang="en-US" sz="1500" spc="-1" strike="noStrike">
                <a:latin typeface="Arial"/>
              </a:rPr>
              <a:t>43 </a:t>
            </a:r>
            <a:r>
              <a:rPr b="0" lang="en-US" sz="1200" spc="-1" strike="noStrike">
                <a:latin typeface="Arial"/>
              </a:rPr>
              <a:t>BCE</a:t>
            </a:r>
            <a:endParaRPr b="0" lang="en-US" sz="1200" spc="-1" strike="noStrike">
              <a:latin typeface="Arial"/>
            </a:endParaRPr>
          </a:p>
        </p:txBody>
      </p:sp>
      <p:pic>
        <p:nvPicPr>
          <p:cNvPr id="207" name="" descr=""/>
          <p:cNvPicPr/>
          <p:nvPr/>
        </p:nvPicPr>
        <p:blipFill>
          <a:blip r:embed="rId4"/>
          <a:stretch/>
        </p:blipFill>
        <p:spPr>
          <a:xfrm>
            <a:off x="4252320" y="1371600"/>
            <a:ext cx="1802160" cy="2286000"/>
          </a:xfrm>
          <a:prstGeom prst="rect">
            <a:avLst/>
          </a:prstGeom>
          <a:ln w="54720">
            <a:noFill/>
          </a:ln>
        </p:spPr>
      </p:pic>
      <p:sp>
        <p:nvSpPr>
          <p:cNvPr id="208" name="TextShape 4"/>
          <p:cNvSpPr txBox="1"/>
          <p:nvPr/>
        </p:nvSpPr>
        <p:spPr>
          <a:xfrm>
            <a:off x="3840480" y="3809880"/>
            <a:ext cx="2651760" cy="897840"/>
          </a:xfrm>
          <a:prstGeom prst="rect">
            <a:avLst/>
          </a:prstGeom>
          <a:noFill/>
          <a:ln w="54720">
            <a:noFill/>
          </a:ln>
        </p:spPr>
        <p:txBody>
          <a:bodyPr lIns="90000" rIns="90000" tIns="45000" bIns="45000">
            <a:spAutoFit/>
          </a:bodyPr>
          <a:p>
            <a:pPr algn="ctr"/>
            <a:r>
              <a:rPr b="1" lang="en-US" sz="2400" spc="-1" strike="noStrike">
                <a:latin typeface="Arial"/>
              </a:rPr>
              <a:t>Julius </a:t>
            </a:r>
            <a:r>
              <a:rPr b="1" lang="en-US" sz="2400" spc="-1" strike="noStrike">
                <a:latin typeface="Arial"/>
              </a:rPr>
              <a:t>Caesar</a:t>
            </a:r>
            <a:r>
              <a:rPr b="0" lang="en-US" sz="1800" spc="-1" strike="noStrike">
                <a:latin typeface="Arial"/>
              </a:rPr>
              <a:t> Defeats the Gauls</a:t>
            </a:r>
            <a:endParaRPr b="0" lang="en-US" sz="1800" spc="-1" strike="noStrike">
              <a:latin typeface="Arial"/>
            </a:endParaRPr>
          </a:p>
          <a:p>
            <a:pPr algn="ctr"/>
            <a:r>
              <a:rPr b="0" lang="en-US" sz="1500" spc="-1" strike="noStrike">
                <a:latin typeface="Arial"/>
              </a:rPr>
              <a:t>51 </a:t>
            </a:r>
            <a:r>
              <a:rPr b="0" lang="en-US" sz="1200" spc="-1" strike="noStrike">
                <a:latin typeface="Arial"/>
              </a:rPr>
              <a:t>BCE</a:t>
            </a:r>
            <a:endParaRPr b="0" lang="en-US" sz="1200" spc="-1" strike="noStrike">
              <a:latin typeface="Arial"/>
            </a:endParaRPr>
          </a:p>
        </p:txBody>
      </p:sp>
      <p:sp>
        <p:nvSpPr>
          <p:cNvPr id="209" name="TextShape 5"/>
          <p:cNvSpPr txBox="1"/>
          <p:nvPr/>
        </p:nvSpPr>
        <p:spPr>
          <a:xfrm>
            <a:off x="174240" y="4771800"/>
            <a:ext cx="3483360" cy="2073600"/>
          </a:xfrm>
          <a:prstGeom prst="rect">
            <a:avLst/>
          </a:prstGeom>
          <a:noFill/>
          <a:ln w="54720">
            <a:noFill/>
          </a:ln>
        </p:spPr>
        <p:txBody>
          <a:bodyPr lIns="90000" rIns="90000" tIns="45000" bIns="45000">
            <a:spAutoFit/>
          </a:bodyPr>
          <a:p>
            <a:pPr algn="ctr"/>
            <a:r>
              <a:rPr b="1" i="1" lang="en-US" sz="2000" spc="-1" strike="noStrike">
                <a:latin typeface="Arial"/>
              </a:rPr>
              <a:t>The Dying Gaul</a:t>
            </a:r>
            <a:endParaRPr b="0" lang="en-US" sz="2000" spc="-1" strike="noStrike">
              <a:latin typeface="Arial"/>
            </a:endParaRPr>
          </a:p>
          <a:p>
            <a:r>
              <a:rPr b="0" lang="en-US" sz="2000" spc="-1" strike="noStrike">
                <a:latin typeface="Arial"/>
              </a:rPr>
              <a:t>Roman </a:t>
            </a:r>
            <a:r>
              <a:rPr b="0" i="1" lang="en-US" sz="2000" spc="-1" strike="noStrike">
                <a:latin typeface="Arial"/>
              </a:rPr>
              <a:t>copy</a:t>
            </a:r>
            <a:r>
              <a:rPr b="0" lang="en-US" sz="2000" spc="-1" strike="noStrike">
                <a:latin typeface="Arial"/>
              </a:rPr>
              <a:t> of a Greek statute dating between 200 -100 </a:t>
            </a:r>
            <a:r>
              <a:rPr b="0" lang="en-US" sz="1500" spc="-1" strike="noStrike">
                <a:latin typeface="Arial"/>
              </a:rPr>
              <a:t>BCE</a:t>
            </a:r>
            <a:endParaRPr b="0" lang="en-US" sz="1500" spc="-1" strike="noStrike">
              <a:latin typeface="Arial"/>
            </a:endParaRPr>
          </a:p>
          <a:p>
            <a:r>
              <a:rPr b="0" lang="en-US" sz="2000" spc="-1" strike="noStrike">
                <a:latin typeface="Arial"/>
              </a:rPr>
              <a:t> </a:t>
            </a:r>
            <a:endParaRPr b="0" lang="en-US" sz="2000" spc="-1" strike="noStrike">
              <a:latin typeface="Arial"/>
            </a:endParaRPr>
          </a:p>
          <a:p>
            <a:r>
              <a:rPr b="0" lang="en-US" sz="2000" spc="-1" strike="noStrike">
                <a:latin typeface="Arial"/>
              </a:rPr>
              <a:t>       </a:t>
            </a:r>
            <a:r>
              <a:rPr b="0" lang="en-US" sz="2000" spc="-1" strike="noStrike">
                <a:latin typeface="Arial"/>
              </a:rPr>
              <a:t>Greek Original dates from about 230 </a:t>
            </a:r>
            <a:r>
              <a:rPr b="0" lang="en-US" sz="1400" spc="-1" strike="noStrike">
                <a:latin typeface="Arial"/>
              </a:rPr>
              <a:t>BCE</a:t>
            </a:r>
            <a:endParaRPr b="0" lang="en-US" sz="1400" spc="-1" strike="noStrike">
              <a:latin typeface="Arial"/>
            </a:endParaRPr>
          </a:p>
        </p:txBody>
      </p:sp>
      <p:sp>
        <p:nvSpPr>
          <p:cNvPr id="210" name="TextShape 6"/>
          <p:cNvSpPr txBox="1"/>
          <p:nvPr/>
        </p:nvSpPr>
        <p:spPr>
          <a:xfrm>
            <a:off x="6858000" y="4754880"/>
            <a:ext cx="3222000" cy="2073600"/>
          </a:xfrm>
          <a:prstGeom prst="rect">
            <a:avLst/>
          </a:prstGeom>
          <a:noFill/>
          <a:ln w="54720">
            <a:noFill/>
          </a:ln>
        </p:spPr>
        <p:txBody>
          <a:bodyPr lIns="90000" rIns="90000" tIns="45000" bIns="45000">
            <a:spAutoFit/>
          </a:bodyPr>
          <a:p>
            <a:r>
              <a:rPr b="0" lang="en-US" sz="2000" spc="-1" strike="noStrike">
                <a:latin typeface="Arial"/>
              </a:rPr>
              <a:t>Commissioned by Attalus I of Pergamon to celebrate his victory over the </a:t>
            </a:r>
            <a:r>
              <a:rPr b="1" lang="en-US" sz="2000" spc="-1" strike="noStrike">
                <a:latin typeface="Arial"/>
              </a:rPr>
              <a:t>Galatians -</a:t>
            </a:r>
            <a:r>
              <a:rPr b="0" lang="en-US" sz="2000" spc="-1" strike="noStrike">
                <a:latin typeface="Arial"/>
              </a:rPr>
              <a:t>the Celts of Anatolia – originally from Gaul (Modern day France)</a:t>
            </a:r>
            <a:endParaRPr b="0" lang="en-US" sz="2000" spc="-1" strike="noStrike">
              <a:latin typeface="Arial"/>
            </a:endParaRPr>
          </a:p>
        </p:txBody>
      </p:sp>
      <p:sp>
        <p:nvSpPr>
          <p:cNvPr id="211" name="TextShape 7"/>
          <p:cNvSpPr txBox="1"/>
          <p:nvPr/>
        </p:nvSpPr>
        <p:spPr>
          <a:xfrm>
            <a:off x="1097280" y="6949440"/>
            <a:ext cx="8778240" cy="457200"/>
          </a:xfrm>
          <a:prstGeom prst="rect">
            <a:avLst/>
          </a:prstGeom>
          <a:noFill/>
          <a:ln w="54720">
            <a:noFill/>
          </a:ln>
        </p:spPr>
        <p:txBody>
          <a:bodyPr lIns="90000" rIns="90000" tIns="45000" bIns="45000">
            <a:spAutoFit/>
          </a:bodyPr>
          <a:p>
            <a:r>
              <a:rPr b="1" i="1" lang="en-US" sz="1800" spc="-1" strike="noStrike">
                <a:latin typeface="Arial"/>
              </a:rPr>
              <a:t>References to and details about Celts appear in at least 25 ancient sources</a:t>
            </a:r>
            <a:endParaRPr b="0" lang="en-US" sz="1800" spc="-1" strike="noStrike">
              <a:latin typeface="Arial"/>
            </a:endParaRPr>
          </a:p>
        </p:txBody>
      </p:sp>
      <p:pic>
        <p:nvPicPr>
          <p:cNvPr id="212" name="" descr=""/>
          <p:cNvPicPr/>
          <p:nvPr/>
        </p:nvPicPr>
        <p:blipFill>
          <a:blip r:embed="rId5"/>
          <a:stretch/>
        </p:blipFill>
        <p:spPr>
          <a:xfrm>
            <a:off x="8412480" y="29520"/>
            <a:ext cx="1667520" cy="1159200"/>
          </a:xfrm>
          <a:prstGeom prst="rect">
            <a:avLst/>
          </a:prstGeom>
          <a:ln w="54720">
            <a:noFill/>
          </a:ln>
        </p:spPr>
      </p:pic>
    </p:spTree>
  </p:cSld>
  <mc:AlternateContent>
    <mc:Choice Requires="p14">
      <p:transition spd="slow" p14:dur="2000">
        <p14:ripple/>
      </p:transition>
    </mc:Choice>
    <mc:Fallback>
      <p:transition spd="slow">
        <p:fade/>
      </p:transition>
    </mc:Fallback>
  </mc:AlternateContent>
  <p:timing>
    <p:tnLst>
      <p:par>
        <p:cTn id="116" dur="indefinite" restart="never" nodeType="tmRoot">
          <p:childTnLst>
            <p:seq>
              <p:cTn id="117" dur="indefinite" nodeType="mainSeq">
                <p:childTnLst>
                  <p:par>
                    <p:cTn id="118" fill="hold">
                      <p:stCondLst>
                        <p:cond delay="0"/>
                      </p:stCondLst>
                      <p:childTnLst>
                        <p:par>
                          <p:cTn id="119" fill="hold">
                            <p:stCondLst>
                              <p:cond delay="0"/>
                            </p:stCondLst>
                            <p:childTnLst>
                              <p:par>
                                <p:cTn id="120" nodeType="afterEffect" fill="hold" presetClass="entr" presetID="22" presetSubtype="8">
                                  <p:stCondLst>
                                    <p:cond delay="0"/>
                                  </p:stCondLst>
                                  <p:childTnLst>
                                    <p:set>
                                      <p:cBhvr>
                                        <p:cTn id="121" dur="6" fill="hold">
                                          <p:stCondLst>
                                            <p:cond delay="0"/>
                                          </p:stCondLst>
                                        </p:cTn>
                                        <p:tgtEl>
                                          <p:spTgt spid="203"/>
                                        </p:tgtEl>
                                        <p:attrNameLst>
                                          <p:attrName>style.visibility</p:attrName>
                                        </p:attrNameLst>
                                      </p:cBhvr>
                                      <p:to>
                                        <p:strVal val="visible"/>
                                      </p:to>
                                    </p:set>
                                    <p:animEffect filter="wipe(left)" transition="in">
                                      <p:cBhvr additive="repl">
                                        <p:cTn id="122" dur="3000"/>
                                        <p:tgtEl>
                                          <p:spTgt spid="203"/>
                                        </p:tgtEl>
                                      </p:cBhvr>
                                    </p:animEffect>
                                  </p:childTnLst>
                                </p:cTn>
                              </p:par>
                            </p:childTnLst>
                          </p:cTn>
                        </p:par>
                        <p:par>
                          <p:cTn id="123" fill="hold">
                            <p:stCondLst>
                              <p:cond delay="3000"/>
                            </p:stCondLst>
                            <p:childTnLst>
                              <p:par>
                                <p:cTn id="124" nodeType="afterEffect" fill="hold" presetClass="entr" presetID="22" presetSubtype="8">
                                  <p:stCondLst>
                                    <p:cond delay="5000"/>
                                  </p:stCondLst>
                                  <p:childTnLst>
                                    <p:set>
                                      <p:cBhvr>
                                        <p:cTn id="125" dur="6" fill="hold">
                                          <p:stCondLst>
                                            <p:cond delay="0"/>
                                          </p:stCondLst>
                                        </p:cTn>
                                        <p:tgtEl>
                                          <p:spTgt spid="208"/>
                                        </p:tgtEl>
                                        <p:attrNameLst>
                                          <p:attrName>style.visibility</p:attrName>
                                        </p:attrNameLst>
                                      </p:cBhvr>
                                      <p:to>
                                        <p:strVal val="visible"/>
                                      </p:to>
                                    </p:set>
                                    <p:animEffect filter="wipe(left)" transition="in">
                                      <p:cBhvr additive="repl">
                                        <p:cTn id="126" dur="3000"/>
                                        <p:tgtEl>
                                          <p:spTgt spid="208"/>
                                        </p:tgtEl>
                                      </p:cBhvr>
                                    </p:animEffect>
                                  </p:childTnLst>
                                </p:cTn>
                              </p:par>
                            </p:childTnLst>
                          </p:cTn>
                        </p:par>
                        <p:par>
                          <p:cTn id="127" fill="hold">
                            <p:stCondLst>
                              <p:cond delay="11000"/>
                            </p:stCondLst>
                            <p:childTnLst>
                              <p:par>
                                <p:cTn id="128" nodeType="afterEffect" fill="hold" presetClass="entr" presetID="22" presetSubtype="8">
                                  <p:stCondLst>
                                    <p:cond delay="5000"/>
                                  </p:stCondLst>
                                  <p:childTnLst>
                                    <p:set>
                                      <p:cBhvr>
                                        <p:cTn id="129" dur="6" fill="hold">
                                          <p:stCondLst>
                                            <p:cond delay="0"/>
                                          </p:stCondLst>
                                        </p:cTn>
                                        <p:tgtEl>
                                          <p:spTgt spid="206"/>
                                        </p:tgtEl>
                                        <p:attrNameLst>
                                          <p:attrName>style.visibility</p:attrName>
                                        </p:attrNameLst>
                                      </p:cBhvr>
                                      <p:to>
                                        <p:strVal val="visible"/>
                                      </p:to>
                                    </p:set>
                                    <p:animEffect filter="wipe(left)" transition="in">
                                      <p:cBhvr additive="repl">
                                        <p:cTn id="130" dur="3000"/>
                                        <p:tgtEl>
                                          <p:spTgt spid="206"/>
                                        </p:tgtEl>
                                      </p:cBhvr>
                                    </p:animEffect>
                                  </p:childTnLst>
                                </p:cTn>
                              </p:par>
                            </p:childTnLst>
                          </p:cTn>
                        </p:par>
                      </p:childTnLst>
                    </p:cTn>
                  </p:par>
                  <p:par>
                    <p:cTn id="131" fill="hold">
                      <p:stCondLst>
                        <p:cond delay="indefinite"/>
                      </p:stCondLst>
                      <p:childTnLst>
                        <p:par>
                          <p:cTn id="132" fill="hold">
                            <p:stCondLst>
                              <p:cond delay="0"/>
                            </p:stCondLst>
                            <p:childTnLst>
                              <p:par>
                                <p:cTn id="133" nodeType="clickEffect" fill="hold" presetClass="entr" presetID="10">
                                  <p:stCondLst>
                                    <p:cond delay="0"/>
                                  </p:stCondLst>
                                  <p:childTnLst>
                                    <p:set>
                                      <p:cBhvr>
                                        <p:cTn id="134" dur="2" fill="hold">
                                          <p:stCondLst>
                                            <p:cond delay="0"/>
                                          </p:stCondLst>
                                        </p:cTn>
                                        <p:tgtEl>
                                          <p:spTgt spid="201"/>
                                        </p:tgtEl>
                                        <p:attrNameLst>
                                          <p:attrName>style.visibility</p:attrName>
                                        </p:attrNameLst>
                                      </p:cBhvr>
                                      <p:to>
                                        <p:strVal val="visible"/>
                                      </p:to>
                                    </p:set>
                                    <p:animEffect filter="fade" transition="in">
                                      <p:cBhvr additive="repl">
                                        <p:cTn id="135" dur="5000"/>
                                        <p:tgtEl>
                                          <p:spTgt spid="201"/>
                                        </p:tgtEl>
                                      </p:cBhvr>
                                    </p:animEffect>
                                  </p:childTnLst>
                                </p:cTn>
                              </p:par>
                            </p:childTnLst>
                          </p:cTn>
                        </p:par>
                        <p:par>
                          <p:cTn id="136" fill="hold">
                            <p:stCondLst>
                              <p:cond delay="5000"/>
                            </p:stCondLst>
                            <p:childTnLst>
                              <p:par>
                                <p:cTn id="137" nodeType="afterEffect" fill="hold" presetClass="entr" presetID="22" presetSubtype="8">
                                  <p:stCondLst>
                                    <p:cond delay="0"/>
                                  </p:stCondLst>
                                  <p:childTnLst>
                                    <p:set>
                                      <p:cBhvr>
                                        <p:cTn id="138" dur="6" fill="hold">
                                          <p:stCondLst>
                                            <p:cond delay="0"/>
                                          </p:stCondLst>
                                        </p:cTn>
                                        <p:tgtEl>
                                          <p:spTgt spid="209"/>
                                        </p:tgtEl>
                                        <p:attrNameLst>
                                          <p:attrName>style.visibility</p:attrName>
                                        </p:attrNameLst>
                                      </p:cBhvr>
                                      <p:to>
                                        <p:strVal val="visible"/>
                                      </p:to>
                                    </p:set>
                                    <p:animEffect filter="wipe(left)" transition="in">
                                      <p:cBhvr additive="repl">
                                        <p:cTn id="139" dur="3000"/>
                                        <p:tgtEl>
                                          <p:spTgt spid="209"/>
                                        </p:tgtEl>
                                      </p:cBhvr>
                                    </p:animEffect>
                                  </p:childTnLst>
                                </p:cTn>
                              </p:par>
                            </p:childTnLst>
                          </p:cTn>
                        </p:par>
                        <p:par>
                          <p:cTn id="140" fill="hold">
                            <p:stCondLst>
                              <p:cond delay="8000"/>
                            </p:stCondLst>
                            <p:childTnLst>
                              <p:par>
                                <p:cTn id="141" nodeType="afterEffect" fill="hold" presetClass="entr" presetID="22" presetSubtype="8">
                                  <p:stCondLst>
                                    <p:cond delay="0"/>
                                  </p:stCondLst>
                                  <p:childTnLst>
                                    <p:set>
                                      <p:cBhvr>
                                        <p:cTn id="142" dur="10" fill="hold">
                                          <p:stCondLst>
                                            <p:cond delay="0"/>
                                          </p:stCondLst>
                                        </p:cTn>
                                        <p:tgtEl>
                                          <p:spTgt spid="210"/>
                                        </p:tgtEl>
                                        <p:attrNameLst>
                                          <p:attrName>style.visibility</p:attrName>
                                        </p:attrNameLst>
                                      </p:cBhvr>
                                      <p:to>
                                        <p:strVal val="visible"/>
                                      </p:to>
                                    </p:set>
                                    <p:animEffect filter="wipe(left)" transition="in">
                                      <p:cBhvr additive="repl">
                                        <p:cTn id="143" dur="5000"/>
                                        <p:tgtEl>
                                          <p:spTgt spid="210"/>
                                        </p:tgtEl>
                                      </p:cBhvr>
                                    </p:animEffect>
                                  </p:childTnLst>
                                </p:cTn>
                              </p:par>
                            </p:childTnLst>
                          </p:cTn>
                        </p:par>
                        <p:par>
                          <p:cTn id="144" fill="hold">
                            <p:stCondLst>
                              <p:cond delay="13000"/>
                            </p:stCondLst>
                            <p:childTnLst>
                              <p:par>
                                <p:cTn id="145" nodeType="afterEffect" fill="hold" presetClass="entr" presetID="7" presetSubtype="4">
                                  <p:stCondLst>
                                    <p:cond delay="0"/>
                                  </p:stCondLst>
                                  <p:childTnLst>
                                    <p:set>
                                      <p:cBhvr>
                                        <p:cTn id="146" dur="1" fill="hold">
                                          <p:stCondLst>
                                            <p:cond delay="0"/>
                                          </p:stCondLst>
                                        </p:cTn>
                                        <p:tgtEl>
                                          <p:spTgt spid="211"/>
                                        </p:tgtEl>
                                        <p:attrNameLst>
                                          <p:attrName>style.visibility</p:attrName>
                                        </p:attrNameLst>
                                      </p:cBhvr>
                                      <p:to>
                                        <p:strVal val="visible"/>
                                      </p:to>
                                    </p:set>
                                    <p:anim calcmode="lin" valueType="num">
                                      <p:cBhvr additive="repl">
                                        <p:cTn id="147" dur="5000" fill="hold"/>
                                        <p:tgtEl>
                                          <p:spTgt spid="211"/>
                                        </p:tgtEl>
                                        <p:attrNameLst>
                                          <p:attrName>ppt_x</p:attrName>
                                        </p:attrNameLst>
                                      </p:cBhvr>
                                      <p:tavLst>
                                        <p:tav tm="0">
                                          <p:val>
                                            <p:strVal val="#ppt_x"/>
                                          </p:val>
                                        </p:tav>
                                        <p:tav tm="100000">
                                          <p:val>
                                            <p:strVal val="#ppt_x"/>
                                          </p:val>
                                        </p:tav>
                                      </p:tavLst>
                                    </p:anim>
                                    <p:anim calcmode="lin" valueType="num">
                                      <p:cBhvr additive="repl">
                                        <p:cTn id="148" dur="5000" fill="hold"/>
                                        <p:tgtEl>
                                          <p:spTgt spid="2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TextShape 1"/>
          <p:cNvSpPr txBox="1"/>
          <p:nvPr/>
        </p:nvSpPr>
        <p:spPr>
          <a:xfrm>
            <a:off x="0" y="457200"/>
            <a:ext cx="8870040" cy="734400"/>
          </a:xfrm>
          <a:prstGeom prst="rect">
            <a:avLst/>
          </a:prstGeom>
          <a:noFill/>
          <a:ln>
            <a:noFill/>
          </a:ln>
        </p:spPr>
        <p:txBody>
          <a:bodyPr lIns="0" rIns="0" tIns="0" bIns="0">
            <a:normAutofit/>
          </a:bodyPr>
          <a:p>
            <a:pPr marL="432000" indent="-324000">
              <a:spcAft>
                <a:spcPts val="791"/>
              </a:spcAft>
            </a:pPr>
            <a:r>
              <a:rPr b="1" lang="en-US" sz="4400" spc="-1" strike="noStrike">
                <a:solidFill>
                  <a:srgbClr val="000000"/>
                </a:solidFill>
                <a:latin typeface="Calibri"/>
              </a:rPr>
              <a:t>The Druids</a:t>
            </a:r>
            <a:endParaRPr b="0" lang="en-US" sz="4400" spc="-1" strike="noStrike">
              <a:solidFill>
                <a:srgbClr val="000000"/>
              </a:solidFill>
              <a:latin typeface="Calibri"/>
            </a:endParaRPr>
          </a:p>
        </p:txBody>
      </p:sp>
      <p:pic>
        <p:nvPicPr>
          <p:cNvPr id="214" name="" descr=""/>
          <p:cNvPicPr/>
          <p:nvPr/>
        </p:nvPicPr>
        <p:blipFill>
          <a:blip r:embed="rId1"/>
          <a:stretch/>
        </p:blipFill>
        <p:spPr>
          <a:xfrm>
            <a:off x="8366040" y="0"/>
            <a:ext cx="1713960" cy="1191600"/>
          </a:xfrm>
          <a:prstGeom prst="rect">
            <a:avLst/>
          </a:prstGeom>
          <a:ln w="54720">
            <a:noFill/>
          </a:ln>
        </p:spPr>
      </p:pic>
      <p:sp>
        <p:nvSpPr>
          <p:cNvPr id="215" name="TextShape 2"/>
          <p:cNvSpPr txBox="1"/>
          <p:nvPr/>
        </p:nvSpPr>
        <p:spPr>
          <a:xfrm>
            <a:off x="98640" y="1014120"/>
            <a:ext cx="6126480" cy="2277720"/>
          </a:xfrm>
          <a:prstGeom prst="rect">
            <a:avLst/>
          </a:prstGeom>
          <a:noFill/>
          <a:ln w="54720">
            <a:noFill/>
          </a:ln>
        </p:spPr>
        <p:txBody>
          <a:bodyPr lIns="90000" rIns="90000" tIns="45000" bIns="45000">
            <a:spAutoFit/>
          </a:bodyPr>
          <a:p>
            <a:r>
              <a:rPr b="0" i="1" lang="en-US" sz="2200" spc="-1" strike="noStrike">
                <a:latin typeface="Arial"/>
              </a:rPr>
              <a:t>A druid was a member of the high-ranking professional class in ancient Celtic cultures. While perhaps best remembered as religious leaders, they were also legal authorities, adjudicators, </a:t>
            </a:r>
            <a:r>
              <a:rPr b="0" i="1" lang="en-US" sz="2200" spc="-1" strike="noStrike">
                <a:latin typeface="Arial"/>
              </a:rPr>
              <a:t>lore-keepers</a:t>
            </a:r>
            <a:r>
              <a:rPr b="0" i="1" lang="en-US" sz="2200" spc="-1" strike="noStrike">
                <a:latin typeface="Arial"/>
              </a:rPr>
              <a:t>, medical professionals and political advisors.  </a:t>
            </a:r>
            <a:r>
              <a:rPr b="1" i="1" lang="en-US" sz="1300" spc="-1" strike="noStrike">
                <a:latin typeface="Arial"/>
              </a:rPr>
              <a:t>Wikipedia</a:t>
            </a:r>
            <a:r>
              <a:rPr b="0" i="1" lang="en-US" sz="2200" spc="-1" strike="noStrike">
                <a:latin typeface="Arial"/>
              </a:rPr>
              <a:t>   </a:t>
            </a:r>
            <a:r>
              <a:rPr b="0" lang="en-US" sz="2200" spc="-1" strike="noStrike">
                <a:latin typeface="Arial"/>
              </a:rPr>
              <a:t>                                                                        </a:t>
            </a:r>
            <a:endParaRPr b="0" lang="en-US" sz="2200" spc="-1" strike="noStrike">
              <a:latin typeface="Arial"/>
            </a:endParaRPr>
          </a:p>
        </p:txBody>
      </p:sp>
      <p:sp>
        <p:nvSpPr>
          <p:cNvPr id="216" name="TextShape 3"/>
          <p:cNvSpPr txBox="1"/>
          <p:nvPr/>
        </p:nvSpPr>
        <p:spPr>
          <a:xfrm>
            <a:off x="238320" y="4571280"/>
            <a:ext cx="9637200" cy="1646640"/>
          </a:xfrm>
          <a:prstGeom prst="rect">
            <a:avLst/>
          </a:prstGeom>
          <a:noFill/>
          <a:ln w="54720">
            <a:noFill/>
          </a:ln>
        </p:spPr>
        <p:txBody>
          <a:bodyPr lIns="90000" rIns="90000" tIns="45000" bIns="45000">
            <a:spAutoFit/>
          </a:bodyPr>
          <a:p>
            <a:r>
              <a:rPr b="1" lang="en-US" sz="1800" spc="-1" strike="noStrike">
                <a:latin typeface="Arial"/>
              </a:rPr>
              <a:t>4th century</a:t>
            </a:r>
            <a:r>
              <a:rPr b="1" lang="en-US" sz="1400" spc="-1" strike="noStrike">
                <a:latin typeface="Arial"/>
              </a:rPr>
              <a:t> </a:t>
            </a:r>
            <a:r>
              <a:rPr b="0" lang="en-US" sz="1300" spc="-1" strike="noStrike">
                <a:latin typeface="Arial"/>
              </a:rPr>
              <a:t>BCE</a:t>
            </a:r>
            <a:r>
              <a:rPr b="0" lang="en-US" sz="1800" spc="-1" strike="noStrike">
                <a:latin typeface="Arial"/>
              </a:rPr>
              <a:t> - Druids first appear in the historical record</a:t>
            </a:r>
            <a:endParaRPr b="0" lang="en-US" sz="1800" spc="-1" strike="noStrike">
              <a:latin typeface="Arial"/>
            </a:endParaRPr>
          </a:p>
          <a:p>
            <a:r>
              <a:rPr b="1" lang="en-US" sz="1800" spc="-1" strike="noStrike">
                <a:latin typeface="Arial"/>
              </a:rPr>
              <a:t>50s </a:t>
            </a:r>
            <a:r>
              <a:rPr b="0" lang="en-US" sz="1300" spc="-1" strike="noStrike">
                <a:latin typeface="Arial"/>
              </a:rPr>
              <a:t>BCE</a:t>
            </a:r>
            <a:r>
              <a:rPr b="0" lang="en-US" sz="1800" spc="-1" strike="noStrike">
                <a:latin typeface="Arial"/>
              </a:rPr>
              <a:t> </a:t>
            </a:r>
            <a:r>
              <a:rPr b="0" lang="en-US" sz="1800" spc="-1" strike="noStrike">
                <a:latin typeface="Arial"/>
              </a:rPr>
              <a:t>– first detailed description of Druids written by Julius Caesar</a:t>
            </a:r>
            <a:endParaRPr b="0" lang="en-US" sz="1800" spc="-1" strike="noStrike">
              <a:latin typeface="Arial"/>
            </a:endParaRPr>
          </a:p>
          <a:p>
            <a:r>
              <a:rPr b="1" lang="en-US" sz="1800" spc="-1" strike="noStrike">
                <a:latin typeface="Arial"/>
              </a:rPr>
              <a:t>1st century </a:t>
            </a:r>
            <a:r>
              <a:rPr b="0" lang="en-US" sz="1300" spc="-1" strike="noStrike">
                <a:latin typeface="Arial"/>
              </a:rPr>
              <a:t>CE</a:t>
            </a:r>
            <a:r>
              <a:rPr b="0" lang="en-US" sz="1800" spc="-1" strike="noStrike">
                <a:latin typeface="Arial"/>
              </a:rPr>
              <a:t> – Roman Emperors Tiberius and Claudius suppress the Druids</a:t>
            </a:r>
            <a:endParaRPr b="0" lang="en-US" sz="1800" spc="-1" strike="noStrike">
              <a:latin typeface="Arial"/>
            </a:endParaRPr>
          </a:p>
          <a:p>
            <a:r>
              <a:rPr b="1" lang="en-US" sz="1800" spc="-1" strike="noStrike">
                <a:latin typeface="Arial"/>
              </a:rPr>
              <a:t>2nd Century </a:t>
            </a:r>
            <a:r>
              <a:rPr b="0" lang="en-US" sz="1300" spc="-1" strike="noStrike">
                <a:latin typeface="Arial"/>
              </a:rPr>
              <a:t>CE</a:t>
            </a:r>
            <a:r>
              <a:rPr b="0" lang="en-US" sz="1800" spc="-1" strike="noStrike">
                <a:latin typeface="Arial"/>
              </a:rPr>
              <a:t>- druidic social influence diminishes with rising power of paramount chieftains</a:t>
            </a:r>
            <a:endParaRPr b="0" lang="en-US" sz="1800" spc="-1" strike="noStrike">
              <a:latin typeface="Arial"/>
            </a:endParaRPr>
          </a:p>
          <a:p>
            <a:r>
              <a:rPr b="1" lang="en-US" sz="1800" spc="-1" strike="noStrike">
                <a:latin typeface="Arial"/>
              </a:rPr>
              <a:t>7th - 8th </a:t>
            </a:r>
            <a:r>
              <a:rPr b="0" lang="en-US" sz="1300" spc="-1" strike="noStrike">
                <a:latin typeface="Arial"/>
              </a:rPr>
              <a:t>CE</a:t>
            </a:r>
            <a:r>
              <a:rPr b="1" lang="en-US" sz="1800" spc="-1" strike="noStrike">
                <a:latin typeface="Arial"/>
              </a:rPr>
              <a:t> </a:t>
            </a:r>
            <a:r>
              <a:rPr b="0" lang="en-US" sz="1800" spc="-1" strike="noStrike">
                <a:latin typeface="Arial"/>
              </a:rPr>
              <a:t>law-texts suggest that the role of the druid in Irish society was reduced to that of a sorcerer who cast spells or performed healing magic.</a:t>
            </a:r>
            <a:endParaRPr b="0" lang="en-US" sz="1800" spc="-1" strike="noStrike">
              <a:latin typeface="Arial"/>
            </a:endParaRPr>
          </a:p>
        </p:txBody>
      </p:sp>
      <p:sp>
        <p:nvSpPr>
          <p:cNvPr id="217" name="TextShape 4"/>
          <p:cNvSpPr txBox="1"/>
          <p:nvPr/>
        </p:nvSpPr>
        <p:spPr>
          <a:xfrm>
            <a:off x="1097280" y="6583680"/>
            <a:ext cx="9052560" cy="858240"/>
          </a:xfrm>
          <a:prstGeom prst="rect">
            <a:avLst/>
          </a:prstGeom>
          <a:noFill/>
          <a:ln w="54720">
            <a:noFill/>
          </a:ln>
        </p:spPr>
        <p:txBody>
          <a:bodyPr lIns="90000" rIns="90000" tIns="45000" bIns="45000">
            <a:spAutoFit/>
          </a:bodyPr>
          <a:p>
            <a:r>
              <a:rPr b="1" lang="en-US" sz="1800" spc="-1" strike="noStrike">
                <a:latin typeface="Arial"/>
              </a:rPr>
              <a:t>Medieval</a:t>
            </a:r>
            <a:r>
              <a:rPr b="1" lang="en-US" sz="1800" spc="-1" strike="noStrike">
                <a:latin typeface="Arial"/>
              </a:rPr>
              <a:t> </a:t>
            </a:r>
            <a:r>
              <a:rPr b="1" lang="en-US" sz="1800" spc="-1" strike="noStrike">
                <a:latin typeface="Arial"/>
              </a:rPr>
              <a:t>Reappearance</a:t>
            </a:r>
            <a:r>
              <a:rPr b="1" lang="en-US" sz="1800" spc="-1" strike="noStrike">
                <a:latin typeface="Arial"/>
              </a:rPr>
              <a:t> </a:t>
            </a:r>
            <a:r>
              <a:rPr b="0" lang="en-US" sz="1800" spc="-1" strike="noStrike">
                <a:latin typeface="Arial"/>
              </a:rPr>
              <a:t>- after Ireland and Wales were Christianized,  Christian monks  wrote about the druids in propagandistic accounts of the lives of saints and stories.  </a:t>
            </a:r>
            <a:endParaRPr b="0" lang="en-US" sz="1800" spc="-1" strike="noStrike">
              <a:latin typeface="Arial"/>
            </a:endParaRPr>
          </a:p>
        </p:txBody>
      </p:sp>
      <p:sp>
        <p:nvSpPr>
          <p:cNvPr id="218" name="TextShape 5"/>
          <p:cNvSpPr txBox="1"/>
          <p:nvPr/>
        </p:nvSpPr>
        <p:spPr>
          <a:xfrm>
            <a:off x="91440" y="3083040"/>
            <a:ext cx="7589520" cy="1397520"/>
          </a:xfrm>
          <a:prstGeom prst="rect">
            <a:avLst/>
          </a:prstGeom>
          <a:noFill/>
          <a:ln w="54720">
            <a:noFill/>
          </a:ln>
        </p:spPr>
        <p:txBody>
          <a:bodyPr lIns="90000" rIns="90000" tIns="45000" bIns="45000">
            <a:spAutoFit/>
          </a:bodyPr>
          <a:p>
            <a:r>
              <a:rPr b="1" lang="en-US" sz="2000" spc="-1" strike="noStrike">
                <a:latin typeface="Arial"/>
              </a:rPr>
              <a:t> </a:t>
            </a:r>
            <a:r>
              <a:rPr b="1" lang="en-US" sz="2000" spc="-1" strike="noStrike">
                <a:latin typeface="Arial"/>
              </a:rPr>
              <a:t>Origins of the word</a:t>
            </a:r>
            <a:endParaRPr b="0" lang="en-US" sz="2000" spc="-1" strike="noStrike">
              <a:latin typeface="Arial"/>
            </a:endParaRPr>
          </a:p>
          <a:p>
            <a:r>
              <a:rPr b="0" lang="en-US" sz="1800" spc="-1" strike="noStrike">
                <a:latin typeface="Arial"/>
              </a:rPr>
              <a:t>     </a:t>
            </a:r>
            <a:r>
              <a:rPr b="0" i="1" lang="en-US" sz="1800" spc="-1" strike="noStrike">
                <a:latin typeface="Arial"/>
              </a:rPr>
              <a:t> </a:t>
            </a:r>
            <a:r>
              <a:rPr b="0" i="1" lang="en-US" sz="1800" spc="-1" strike="noStrike">
                <a:latin typeface="Arial"/>
              </a:rPr>
              <a:t>druid</a:t>
            </a:r>
            <a:r>
              <a:rPr b="0" i="1" lang="en-US" sz="1800" spc="-1" strike="noStrike">
                <a:latin typeface="Arial"/>
              </a:rPr>
              <a:t>, druí ‘druid,</a:t>
            </a:r>
            <a:r>
              <a:rPr b="0" lang="en-US" sz="1800" spc="-1" strike="noStrike">
                <a:latin typeface="Arial"/>
              </a:rPr>
              <a:t>- Insular Celtic meaning </a:t>
            </a:r>
            <a:r>
              <a:rPr b="0" lang="en-US" sz="1800" spc="-1" strike="noStrike">
                <a:latin typeface="Arial"/>
              </a:rPr>
              <a:t> “sorcerer”</a:t>
            </a:r>
            <a:endParaRPr b="0" lang="en-US" sz="1800" spc="-1" strike="noStrike">
              <a:latin typeface="Arial"/>
            </a:endParaRPr>
          </a:p>
          <a:p>
            <a:r>
              <a:rPr b="0" lang="en-US" sz="1800" spc="-1" strike="noStrike">
                <a:latin typeface="Arial"/>
              </a:rPr>
              <a:t>      </a:t>
            </a:r>
            <a:r>
              <a:rPr b="0" i="1" lang="en-US" sz="1800" spc="-1" strike="noStrike">
                <a:latin typeface="Arial"/>
              </a:rPr>
              <a:t>druídecht </a:t>
            </a:r>
            <a:r>
              <a:rPr b="0" lang="en-US" sz="1800" spc="-1" strike="noStrike">
                <a:latin typeface="Arial"/>
              </a:rPr>
              <a:t> - Old Irish meaning “magic”</a:t>
            </a:r>
            <a:endParaRPr b="0" lang="en-US" sz="1800" spc="-1" strike="noStrike">
              <a:latin typeface="Arial"/>
            </a:endParaRPr>
          </a:p>
          <a:p>
            <a:r>
              <a:rPr b="0" lang="en-US" sz="1800" spc="-1" strike="noStrike">
                <a:latin typeface="Arial"/>
              </a:rPr>
              <a:t>      </a:t>
            </a:r>
            <a:r>
              <a:rPr b="0" i="1" lang="en-US" sz="1800" spc="-1" strike="noStrike">
                <a:latin typeface="Arial"/>
              </a:rPr>
              <a:t>dryw</a:t>
            </a:r>
            <a:r>
              <a:rPr b="0" lang="en-US" sz="1800" spc="-1" strike="noStrike">
                <a:latin typeface="Arial"/>
              </a:rPr>
              <a:t> – Welsh meaning “seer”</a:t>
            </a:r>
            <a:endParaRPr b="0" lang="en-US" sz="1800" spc="-1" strike="noStrike">
              <a:latin typeface="Arial"/>
            </a:endParaRPr>
          </a:p>
          <a:p>
            <a:r>
              <a:rPr b="0" i="1" lang="en-US" sz="1800" spc="-1" strike="noStrike">
                <a:latin typeface="Arial"/>
              </a:rPr>
              <a:t>      </a:t>
            </a:r>
            <a:r>
              <a:rPr b="0" i="1" lang="en-US" sz="1800" spc="-1" strike="noStrike">
                <a:latin typeface="Arial"/>
              </a:rPr>
              <a:t>duw</a:t>
            </a:r>
            <a:r>
              <a:rPr b="0" lang="en-US" sz="1800" spc="-1" strike="noStrike">
                <a:latin typeface="Arial"/>
              </a:rPr>
              <a:t> - Old Cornish </a:t>
            </a:r>
            <a:r>
              <a:rPr b="0" lang="en-US" sz="1800" spc="-1" strike="noStrike">
                <a:latin typeface="Arial"/>
              </a:rPr>
              <a:t>meaning “seer”</a:t>
            </a:r>
            <a:endParaRPr b="0" lang="en-US" sz="1800" spc="-1" strike="noStrike">
              <a:latin typeface="Arial"/>
            </a:endParaRPr>
          </a:p>
        </p:txBody>
      </p:sp>
      <p:sp>
        <p:nvSpPr>
          <p:cNvPr id="219" name="TextShape 6"/>
          <p:cNvSpPr txBox="1"/>
          <p:nvPr/>
        </p:nvSpPr>
        <p:spPr>
          <a:xfrm>
            <a:off x="5303520" y="7132320"/>
            <a:ext cx="4480560" cy="365760"/>
          </a:xfrm>
          <a:prstGeom prst="rect">
            <a:avLst/>
          </a:prstGeom>
          <a:noFill/>
          <a:ln w="54720">
            <a:noFill/>
          </a:ln>
        </p:spPr>
        <p:txBody>
          <a:bodyPr lIns="90000" rIns="90000" tIns="45000" bIns="45000">
            <a:spAutoFit/>
          </a:bodyPr>
          <a:p>
            <a:r>
              <a:rPr b="1" lang="en-US" sz="1800" spc="-1" strike="noStrike">
                <a:latin typeface="Arial"/>
              </a:rPr>
              <a:t> </a:t>
            </a:r>
            <a:r>
              <a:rPr b="1" lang="en-US" sz="1800" spc="-1" strike="noStrike">
                <a:latin typeface="Arial"/>
              </a:rPr>
              <a:t>Modern Druids </a:t>
            </a:r>
            <a:r>
              <a:rPr b="0" lang="en-US" sz="1800" spc="-1" strike="noStrike">
                <a:latin typeface="Arial"/>
              </a:rPr>
              <a:t>- https://www.druidry.org/</a:t>
            </a:r>
            <a:endParaRPr b="0" lang="en-US" sz="1800" spc="-1" strike="noStrike">
              <a:latin typeface="Arial"/>
            </a:endParaRPr>
          </a:p>
        </p:txBody>
      </p:sp>
      <p:pic>
        <p:nvPicPr>
          <p:cNvPr id="220" name="" descr=""/>
          <p:cNvPicPr/>
          <p:nvPr/>
        </p:nvPicPr>
        <p:blipFill>
          <a:blip r:embed="rId2"/>
          <a:stretch/>
        </p:blipFill>
        <p:spPr>
          <a:xfrm>
            <a:off x="6225120" y="1238040"/>
            <a:ext cx="3741840" cy="2319840"/>
          </a:xfrm>
          <a:prstGeom prst="rect">
            <a:avLst/>
          </a:prstGeom>
          <a:ln w="54720">
            <a:noFill/>
          </a:ln>
        </p:spPr>
      </p:pic>
    </p:spTree>
  </p:cSld>
  <mc:AlternateContent>
    <mc:Choice Requires="p14">
      <p:transition spd="slow" p14:dur="2000">
        <p14:ripple/>
      </p:transition>
    </mc:Choice>
    <mc:Fallback>
      <p:transition spd="slow">
        <p:fade/>
      </p:transition>
    </mc:Fallback>
  </mc:AlternateContent>
  <p:timing>
    <p:tnLst>
      <p:par>
        <p:cTn id="149" dur="indefinite" restart="never" nodeType="tmRoot">
          <p:childTnLst>
            <p:seq>
              <p:cTn id="150" dur="indefinite" nodeType="mainSeq">
                <p:childTnLst>
                  <p:par>
                    <p:cTn id="151" fill="hold">
                      <p:stCondLst>
                        <p:cond delay="0"/>
                      </p:stCondLst>
                      <p:childTnLst>
                        <p:par>
                          <p:cTn id="152" fill="hold">
                            <p:stCondLst>
                              <p:cond delay="0"/>
                            </p:stCondLst>
                            <p:childTnLst>
                              <p:par>
                                <p:cTn id="153" nodeType="afterEffect" fill="hold" presetClass="entr" presetID="22" presetSubtype="8">
                                  <p:stCondLst>
                                    <p:cond delay="0"/>
                                  </p:stCondLst>
                                  <p:childTnLst>
                                    <p:set>
                                      <p:cBhvr>
                                        <p:cTn id="154" dur="1" fill="hold">
                                          <p:stCondLst>
                                            <p:cond delay="0"/>
                                          </p:stCondLst>
                                        </p:cTn>
                                        <p:tgtEl>
                                          <p:spTgt spid="215"/>
                                        </p:tgtEl>
                                        <p:attrNameLst>
                                          <p:attrName>style.visibility</p:attrName>
                                        </p:attrNameLst>
                                      </p:cBhvr>
                                      <p:to>
                                        <p:strVal val="visible"/>
                                      </p:to>
                                    </p:set>
                                    <p:animEffect filter="wipe(left)" transition="in">
                                      <p:cBhvr additive="repl">
                                        <p:cTn id="155" dur="500"/>
                                        <p:tgtEl>
                                          <p:spTgt spid="215"/>
                                        </p:tgtEl>
                                      </p:cBhvr>
                                    </p:animEffect>
                                  </p:childTnLst>
                                </p:cTn>
                              </p:par>
                            </p:childTnLst>
                          </p:cTn>
                        </p:par>
                      </p:childTnLst>
                    </p:cTn>
                  </p:par>
                  <p:par>
                    <p:cTn id="156" fill="hold">
                      <p:stCondLst>
                        <p:cond delay="indefinite"/>
                      </p:stCondLst>
                      <p:childTnLst>
                        <p:par>
                          <p:cTn id="157" fill="hold">
                            <p:stCondLst>
                              <p:cond delay="0"/>
                            </p:stCondLst>
                            <p:childTnLst>
                              <p:par>
                                <p:cTn id="158" nodeType="clickEffect" fill="hold" presetClass="entr" presetID="53">
                                  <p:stCondLst>
                                    <p:cond delay="0"/>
                                  </p:stCondLst>
                                  <p:childTnLst>
                                    <p:set>
                                      <p:cBhvr>
                                        <p:cTn id="159" dur="1" fill="hold">
                                          <p:stCondLst>
                                            <p:cond delay="0"/>
                                          </p:stCondLst>
                                        </p:cTn>
                                        <p:tgtEl>
                                          <p:spTgt spid="218"/>
                                        </p:tgtEl>
                                        <p:attrNameLst>
                                          <p:attrName>style.visibility</p:attrName>
                                        </p:attrNameLst>
                                      </p:cBhvr>
                                      <p:to>
                                        <p:strVal val="visible"/>
                                      </p:to>
                                    </p:set>
                                    <p:anim calcmode="lin" valueType="num">
                                      <p:cBhvr additive="repl">
                                        <p:cTn id="160" dur="500" fill="hold"/>
                                        <p:tgtEl>
                                          <p:spTgt spid="218"/>
                                        </p:tgtEl>
                                        <p:attrNameLst>
                                          <p:attrName>ppt_w</p:attrName>
                                        </p:attrNameLst>
                                      </p:cBhvr>
                                      <p:tavLst>
                                        <p:tav tm="0">
                                          <p:val>
                                            <p:strVal val="0"/>
                                          </p:val>
                                        </p:tav>
                                        <p:tav tm="100000">
                                          <p:val>
                                            <p:strVal val="#ppt_w"/>
                                          </p:val>
                                        </p:tav>
                                      </p:tavLst>
                                    </p:anim>
                                    <p:anim calcmode="lin" valueType="num">
                                      <p:cBhvr additive="repl">
                                        <p:cTn id="161" dur="500" fill="hold"/>
                                        <p:tgtEl>
                                          <p:spTgt spid="218"/>
                                        </p:tgtEl>
                                        <p:attrNameLst>
                                          <p:attrName>ppt_h</p:attrName>
                                        </p:attrNameLst>
                                      </p:cBhvr>
                                      <p:tavLst>
                                        <p:tav tm="0">
                                          <p:val>
                                            <p:strVal val="0"/>
                                          </p:val>
                                        </p:tav>
                                        <p:tav tm="100000">
                                          <p:val>
                                            <p:strVal val="#ppt_h"/>
                                          </p:val>
                                        </p:tav>
                                      </p:tavLst>
                                    </p:anim>
                                    <p:animEffect filter="fade" transition="in">
                                      <p:cBhvr additive="repl">
                                        <p:cTn id="162" dur="500"/>
                                        <p:tgtEl>
                                          <p:spTgt spid="218"/>
                                        </p:tgtEl>
                                      </p:cBhvr>
                                    </p:animEffect>
                                  </p:childTnLst>
                                </p:cTn>
                              </p:par>
                            </p:childTnLst>
                          </p:cTn>
                        </p:par>
                      </p:childTnLst>
                    </p:cTn>
                  </p:par>
                  <p:par>
                    <p:cTn id="163" fill="hold">
                      <p:stCondLst>
                        <p:cond delay="indefinite"/>
                      </p:stCondLst>
                      <p:childTnLst>
                        <p:par>
                          <p:cTn id="164" fill="hold">
                            <p:stCondLst>
                              <p:cond delay="0"/>
                            </p:stCondLst>
                            <p:childTnLst>
                              <p:par>
                                <p:cTn id="165" nodeType="clickEffect" fill="hold" presetClass="entr" presetID="22" presetSubtype="8">
                                  <p:stCondLst>
                                    <p:cond delay="0"/>
                                  </p:stCondLst>
                                  <p:childTnLst>
                                    <p:set>
                                      <p:cBhvr>
                                        <p:cTn id="166" dur="6" fill="hold">
                                          <p:stCondLst>
                                            <p:cond delay="0"/>
                                          </p:stCondLst>
                                        </p:cTn>
                                        <p:tgtEl>
                                          <p:spTgt spid="216"/>
                                        </p:tgtEl>
                                        <p:attrNameLst>
                                          <p:attrName>style.visibility</p:attrName>
                                        </p:attrNameLst>
                                      </p:cBhvr>
                                      <p:to>
                                        <p:strVal val="visible"/>
                                      </p:to>
                                    </p:set>
                                    <p:animEffect filter="wipe(left)" transition="in">
                                      <p:cBhvr additive="repl">
                                        <p:cTn id="167" dur="3000"/>
                                        <p:tgtEl>
                                          <p:spTgt spid="216"/>
                                        </p:tgtEl>
                                      </p:cBhvr>
                                    </p:animEffect>
                                  </p:childTnLst>
                                </p:cTn>
                              </p:par>
                            </p:childTnLst>
                          </p:cTn>
                        </p:par>
                      </p:childTnLst>
                    </p:cTn>
                  </p:par>
                  <p:par>
                    <p:cTn id="168" fill="hold">
                      <p:stCondLst>
                        <p:cond delay="indefinite"/>
                      </p:stCondLst>
                      <p:childTnLst>
                        <p:par>
                          <p:cTn id="169" fill="hold">
                            <p:stCondLst>
                              <p:cond delay="0"/>
                            </p:stCondLst>
                            <p:childTnLst>
                              <p:par>
                                <p:cTn id="170" nodeType="clickEffect" fill="hold" presetClass="entr" presetID="7" presetSubtype="4">
                                  <p:stCondLst>
                                    <p:cond delay="0"/>
                                  </p:stCondLst>
                                  <p:childTnLst>
                                    <p:set>
                                      <p:cBhvr>
                                        <p:cTn id="171" dur="1" fill="hold">
                                          <p:stCondLst>
                                            <p:cond delay="0"/>
                                          </p:stCondLst>
                                        </p:cTn>
                                        <p:tgtEl>
                                          <p:spTgt spid="217"/>
                                        </p:tgtEl>
                                        <p:attrNameLst>
                                          <p:attrName>style.visibility</p:attrName>
                                        </p:attrNameLst>
                                      </p:cBhvr>
                                      <p:to>
                                        <p:strVal val="visible"/>
                                      </p:to>
                                    </p:set>
                                    <p:anim calcmode="lin" valueType="num">
                                      <p:cBhvr additive="repl">
                                        <p:cTn id="172" dur="5000" fill="hold"/>
                                        <p:tgtEl>
                                          <p:spTgt spid="217"/>
                                        </p:tgtEl>
                                        <p:attrNameLst>
                                          <p:attrName>ppt_x</p:attrName>
                                        </p:attrNameLst>
                                      </p:cBhvr>
                                      <p:tavLst>
                                        <p:tav tm="0">
                                          <p:val>
                                            <p:strVal val="#ppt_x"/>
                                          </p:val>
                                        </p:tav>
                                        <p:tav tm="100000">
                                          <p:val>
                                            <p:strVal val="#ppt_x"/>
                                          </p:val>
                                        </p:tav>
                                      </p:tavLst>
                                    </p:anim>
                                    <p:anim calcmode="lin" valueType="num">
                                      <p:cBhvr additive="repl">
                                        <p:cTn id="173" dur="5000" fill="hold"/>
                                        <p:tgtEl>
                                          <p:spTgt spid="217"/>
                                        </p:tgtEl>
                                        <p:attrNameLst>
                                          <p:attrName>ppt_y</p:attrName>
                                        </p:attrNameLst>
                                      </p:cBhvr>
                                      <p:tavLst>
                                        <p:tav tm="0">
                                          <p:val>
                                            <p:strVal val="1+#ppt_h/2"/>
                                          </p:val>
                                        </p:tav>
                                        <p:tav tm="100000">
                                          <p:val>
                                            <p:strVal val="#ppt_y"/>
                                          </p:val>
                                        </p:tav>
                                      </p:tavLst>
                                    </p:anim>
                                  </p:childTnLst>
                                </p:cTn>
                              </p:par>
                            </p:childTnLst>
                          </p:cTn>
                        </p:par>
                        <p:par>
                          <p:cTn id="174" fill="hold">
                            <p:stCondLst>
                              <p:cond delay="5000"/>
                            </p:stCondLst>
                            <p:childTnLst>
                              <p:par>
                                <p:cTn id="175" nodeType="afterEffect" fill="hold" presetClass="entr" presetID="9">
                                  <p:stCondLst>
                                    <p:cond delay="0"/>
                                  </p:stCondLst>
                                  <p:childTnLst>
                                    <p:set>
                                      <p:cBhvr>
                                        <p:cTn id="176" dur="2" fill="hold">
                                          <p:stCondLst>
                                            <p:cond delay="0"/>
                                          </p:stCondLst>
                                        </p:cTn>
                                        <p:tgtEl>
                                          <p:spTgt spid="219"/>
                                        </p:tgtEl>
                                        <p:attrNameLst>
                                          <p:attrName>style.visibility</p:attrName>
                                        </p:attrNameLst>
                                      </p:cBhvr>
                                      <p:to>
                                        <p:strVal val="visible"/>
                                      </p:to>
                                    </p:set>
                                    <p:animEffect filter="dissolve" transition="in">
                                      <p:cBhvr additive="repl">
                                        <p:cTn id="177" dur="1000"/>
                                        <p:tgtEl>
                                          <p:spTgt spid="21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1" name="" descr=""/>
          <p:cNvPicPr/>
          <p:nvPr/>
        </p:nvPicPr>
        <p:blipFill>
          <a:blip r:embed="rId1"/>
          <a:stretch/>
        </p:blipFill>
        <p:spPr>
          <a:xfrm>
            <a:off x="187200" y="1005840"/>
            <a:ext cx="2942280" cy="3566160"/>
          </a:xfrm>
          <a:prstGeom prst="rect">
            <a:avLst/>
          </a:prstGeom>
          <a:ln w="54720">
            <a:noFill/>
          </a:ln>
        </p:spPr>
      </p:pic>
      <p:sp>
        <p:nvSpPr>
          <p:cNvPr id="222" name="TextShape 1"/>
          <p:cNvSpPr txBox="1"/>
          <p:nvPr/>
        </p:nvSpPr>
        <p:spPr>
          <a:xfrm>
            <a:off x="3291840" y="2239200"/>
            <a:ext cx="6583680" cy="2651760"/>
          </a:xfrm>
          <a:prstGeom prst="rect">
            <a:avLst/>
          </a:prstGeom>
          <a:noFill/>
          <a:ln w="54720">
            <a:noFill/>
          </a:ln>
        </p:spPr>
        <p:txBody>
          <a:bodyPr lIns="90000" rIns="90000" tIns="45000" bIns="45000">
            <a:spAutoFit/>
          </a:bodyPr>
          <a:p>
            <a:r>
              <a:rPr b="1" lang="en-US" sz="1800" spc="-1" strike="noStrike">
                <a:latin typeface="Arial"/>
              </a:rPr>
              <a:t>1603 </a:t>
            </a:r>
            <a:r>
              <a:rPr b="0" lang="en-US" sz="1800" spc="-1" strike="noStrike">
                <a:latin typeface="Arial"/>
              </a:rPr>
              <a:t> </a:t>
            </a:r>
            <a:endParaRPr b="0" lang="en-US" sz="1800" spc="-1" strike="noStrike">
              <a:latin typeface="Arial"/>
            </a:endParaRPr>
          </a:p>
          <a:p>
            <a:r>
              <a:rPr b="0" lang="en-US" sz="1800" spc="-1" strike="noStrike">
                <a:latin typeface="Arial"/>
              </a:rPr>
              <a:t>Queen Elizabeth I ordered Lord Barrymore (Lord President of Munster, Ireland)  "to hang the harpers wherever found, and destroy their instruments".  Overnight revered harpers of Ireland went from being bards of Gaelic Irish life to criminals subject to immediate capital punishment. </a:t>
            </a:r>
            <a:endParaRPr b="0" lang="en-US" sz="1800" spc="-1" strike="noStrike">
              <a:latin typeface="Arial"/>
            </a:endParaRPr>
          </a:p>
          <a:p>
            <a:r>
              <a:rPr b="0" lang="en-US" sz="1800" spc="-1" strike="noStrike">
                <a:latin typeface="Arial"/>
              </a:rPr>
              <a:t> </a:t>
            </a:r>
            <a:endParaRPr b="0" lang="en-US" sz="1800" spc="-1" strike="noStrike">
              <a:latin typeface="Arial"/>
            </a:endParaRPr>
          </a:p>
          <a:p>
            <a:r>
              <a:rPr b="0" lang="en-US" sz="1800" spc="-1" strike="noStrike">
                <a:latin typeface="Arial"/>
              </a:rPr>
              <a:t>In his preface to </a:t>
            </a:r>
            <a:r>
              <a:rPr b="1" lang="en-US" sz="1800" spc="-1" strike="noStrike">
                <a:latin typeface="Arial"/>
              </a:rPr>
              <a:t>Irish Minstrels and Musicians</a:t>
            </a:r>
            <a:r>
              <a:rPr b="0" lang="en-US" sz="1800" spc="-1" strike="noStrike">
                <a:latin typeface="Arial"/>
              </a:rPr>
              <a:t>,  </a:t>
            </a:r>
            <a:r>
              <a:rPr b="0" lang="en-US" sz="1800" spc="-1" strike="noStrike">
                <a:latin typeface="Arial"/>
              </a:rPr>
              <a:t>Chief</a:t>
            </a:r>
            <a:r>
              <a:rPr b="0" lang="en-US" sz="1800" spc="-1" strike="noStrike">
                <a:latin typeface="Arial"/>
              </a:rPr>
              <a:t>  Francis O'Neill states that Elizabeth's decree was the major factor in his work of collecting Irish music.  </a:t>
            </a:r>
            <a:endParaRPr b="0" lang="en-US" sz="1800" spc="-1" strike="noStrike">
              <a:latin typeface="Arial"/>
            </a:endParaRPr>
          </a:p>
        </p:txBody>
      </p:sp>
      <p:sp>
        <p:nvSpPr>
          <p:cNvPr id="223" name="TextShape 2"/>
          <p:cNvSpPr txBox="1"/>
          <p:nvPr/>
        </p:nvSpPr>
        <p:spPr>
          <a:xfrm>
            <a:off x="3291840" y="1188720"/>
            <a:ext cx="6675120" cy="1005840"/>
          </a:xfrm>
          <a:prstGeom prst="rect">
            <a:avLst/>
          </a:prstGeom>
          <a:noFill/>
          <a:ln w="54720">
            <a:noFill/>
          </a:ln>
        </p:spPr>
        <p:txBody>
          <a:bodyPr lIns="90000" rIns="90000" tIns="45000" bIns="45000">
            <a:spAutoFit/>
          </a:bodyPr>
          <a:p>
            <a:r>
              <a:rPr b="1" lang="en-US" sz="1800" spc="-1" strike="noStrike">
                <a:latin typeface="Arial"/>
              </a:rPr>
              <a:t>1568 </a:t>
            </a:r>
            <a:r>
              <a:rPr b="0" lang="en-US" sz="1800" spc="-1" strike="noStrike">
                <a:latin typeface="Arial"/>
              </a:rPr>
              <a:t>Queen Elizabeth I issued a decree to ”</a:t>
            </a:r>
            <a:r>
              <a:rPr b="0" i="1" lang="en-US" sz="1800" spc="-1" strike="noStrike">
                <a:latin typeface="Arial"/>
              </a:rPr>
              <a:t>rid Wales of numerous vagraunt and idle persons naming theim selfes mynstrelles, Rithmers, and Barthes</a:t>
            </a:r>
            <a:r>
              <a:rPr b="0" lang="en-US" sz="1800" spc="-1" strike="noStrike">
                <a:latin typeface="Arial"/>
              </a:rPr>
              <a:t>”. </a:t>
            </a:r>
            <a:endParaRPr b="0" lang="en-US" sz="1800" spc="-1" strike="noStrike">
              <a:latin typeface="Arial"/>
            </a:endParaRPr>
          </a:p>
        </p:txBody>
      </p:sp>
      <p:sp>
        <p:nvSpPr>
          <p:cNvPr id="224" name="TextShape 3"/>
          <p:cNvSpPr txBox="1"/>
          <p:nvPr/>
        </p:nvSpPr>
        <p:spPr>
          <a:xfrm>
            <a:off x="1097280" y="6035040"/>
            <a:ext cx="8778240" cy="1371600"/>
          </a:xfrm>
          <a:prstGeom prst="rect">
            <a:avLst/>
          </a:prstGeom>
          <a:noFill/>
          <a:ln w="54720">
            <a:noFill/>
          </a:ln>
        </p:spPr>
        <p:txBody>
          <a:bodyPr lIns="90000" rIns="90000" tIns="45000" bIns="45000">
            <a:spAutoFit/>
          </a:bodyPr>
          <a:p>
            <a:pPr>
              <a:lnSpc>
                <a:spcPct val="100000"/>
              </a:lnSpc>
            </a:pPr>
            <a:r>
              <a:rPr b="1" lang="en-US" sz="1800" spc="-1" strike="noStrike">
                <a:latin typeface="Arial"/>
              </a:rPr>
              <a:t>1867 – The London Times</a:t>
            </a:r>
            <a:endParaRPr b="0" lang="en-US" sz="1800" spc="-1" strike="noStrike">
              <a:latin typeface="Arial"/>
            </a:endParaRPr>
          </a:p>
          <a:p>
            <a:r>
              <a:rPr b="0" lang="en-US" sz="1800" spc="-1" strike="noStrike">
                <a:latin typeface="Arial"/>
              </a:rPr>
              <a:t>Eisteddfod - [</a:t>
            </a:r>
            <a:r>
              <a:rPr b="0" lang="en-US" sz="1800" spc="-1" strike="noStrike">
                <a:latin typeface="Arial"/>
              </a:rPr>
              <a:t>Welsh Literary and Music Festival ] "i</a:t>
            </a:r>
            <a:r>
              <a:rPr b="0" i="1" lang="en-US" sz="1800" spc="-1" strike="noStrike">
                <a:latin typeface="Arial"/>
              </a:rPr>
              <a:t>s one of the most mischievous and selfish pieces of sentimentalism which could possibly be perpetrated.  It is simply a foolish interference with the natural progress of civilization and property . . . The sooner all Welsh specialists disappear from the face of the earth, the better.</a:t>
            </a:r>
            <a:r>
              <a:rPr b="0" lang="en-US" sz="1800" spc="-1" strike="noStrike">
                <a:latin typeface="Arial"/>
              </a:rPr>
              <a:t>”</a:t>
            </a:r>
            <a:endParaRPr b="0" lang="en-US" sz="1800" spc="-1" strike="noStrike">
              <a:latin typeface="Arial"/>
            </a:endParaRPr>
          </a:p>
        </p:txBody>
      </p:sp>
      <p:sp>
        <p:nvSpPr>
          <p:cNvPr id="225" name="TextShape 4"/>
          <p:cNvSpPr txBox="1"/>
          <p:nvPr/>
        </p:nvSpPr>
        <p:spPr>
          <a:xfrm>
            <a:off x="182880" y="301320"/>
            <a:ext cx="7913880" cy="613080"/>
          </a:xfrm>
          <a:prstGeom prst="rect">
            <a:avLst/>
          </a:prstGeom>
          <a:noFill/>
          <a:ln w="54720">
            <a:noFill/>
          </a:ln>
        </p:spPr>
        <p:txBody>
          <a:bodyPr lIns="90000" rIns="90000" tIns="45000" bIns="45000">
            <a:spAutoFit/>
          </a:bodyPr>
          <a:p>
            <a:r>
              <a:rPr b="1" lang="en-US" sz="3200" spc="-1" strike="noStrike">
                <a:latin typeface="Arial"/>
              </a:rPr>
              <a:t>Celts Attacked During the  </a:t>
            </a:r>
            <a:r>
              <a:rPr b="1" lang="en-US" sz="3200" spc="-1" strike="noStrike">
                <a:latin typeface="Arial"/>
              </a:rPr>
              <a:t>Renaissance</a:t>
            </a:r>
            <a:endParaRPr b="0" lang="en-US" sz="3200" spc="-1" strike="noStrike">
              <a:latin typeface="Arial"/>
            </a:endParaRPr>
          </a:p>
        </p:txBody>
      </p:sp>
      <p:pic>
        <p:nvPicPr>
          <p:cNvPr id="226" name="" descr=""/>
          <p:cNvPicPr/>
          <p:nvPr/>
        </p:nvPicPr>
        <p:blipFill>
          <a:blip r:embed="rId2"/>
          <a:stretch/>
        </p:blipFill>
        <p:spPr>
          <a:xfrm>
            <a:off x="8371080" y="0"/>
            <a:ext cx="1709640" cy="1188720"/>
          </a:xfrm>
          <a:prstGeom prst="rect">
            <a:avLst/>
          </a:prstGeom>
          <a:ln w="54720">
            <a:noFill/>
          </a:ln>
        </p:spPr>
      </p:pic>
      <p:sp>
        <p:nvSpPr>
          <p:cNvPr id="227" name="TextShape 5"/>
          <p:cNvSpPr txBox="1"/>
          <p:nvPr/>
        </p:nvSpPr>
        <p:spPr>
          <a:xfrm>
            <a:off x="182880" y="4829400"/>
            <a:ext cx="9784080" cy="1114200"/>
          </a:xfrm>
          <a:prstGeom prst="rect">
            <a:avLst/>
          </a:prstGeom>
          <a:noFill/>
          <a:ln w="54720">
            <a:noFill/>
          </a:ln>
        </p:spPr>
        <p:txBody>
          <a:bodyPr lIns="90000" rIns="90000" tIns="45000" bIns="45000">
            <a:spAutoFit/>
          </a:bodyPr>
          <a:p>
            <a:r>
              <a:rPr b="0" lang="en-US" sz="1800" spc="-1" strike="noStrike">
                <a:latin typeface="Arial"/>
                <a:ea typeface="Arial"/>
              </a:rPr>
              <a:t>●</a:t>
            </a:r>
            <a:r>
              <a:rPr b="0" lang="en-US" sz="1800" spc="-1" strike="noStrike">
                <a:latin typeface="Arial"/>
                <a:ea typeface="Arial"/>
              </a:rPr>
              <a:t> </a:t>
            </a:r>
            <a:r>
              <a:rPr b="0" lang="en-US" sz="1800" spc="-1" strike="noStrike">
                <a:latin typeface="Arial"/>
              </a:rPr>
              <a:t>Christianity supplanted the druids.  </a:t>
            </a:r>
            <a:endParaRPr b="0" lang="en-US" sz="1800" spc="-1" strike="noStrike">
              <a:latin typeface="Arial"/>
            </a:endParaRPr>
          </a:p>
          <a:p>
            <a:r>
              <a:rPr b="0" lang="en-US" sz="1800" spc="-1" strike="noStrike">
                <a:latin typeface="Arial"/>
              </a:rPr>
              <a:t>      </a:t>
            </a:r>
            <a:r>
              <a:rPr b="0" lang="en-US" sz="1800" spc="-1" strike="noStrike">
                <a:latin typeface="Arial"/>
                <a:ea typeface="Arial"/>
              </a:rPr>
              <a:t>● </a:t>
            </a:r>
            <a:r>
              <a:rPr b="0" lang="en-US" sz="1800" spc="-1" strike="noStrike">
                <a:latin typeface="Arial"/>
              </a:rPr>
              <a:t>The Vikings brought their theology.  </a:t>
            </a:r>
            <a:endParaRPr b="0" lang="en-US" sz="1800" spc="-1" strike="noStrike">
              <a:latin typeface="Arial"/>
            </a:endParaRPr>
          </a:p>
          <a:p>
            <a:r>
              <a:rPr b="0" lang="en-US" sz="1800" spc="-1" strike="noStrike">
                <a:latin typeface="Arial"/>
              </a:rPr>
              <a:t>              </a:t>
            </a:r>
            <a:r>
              <a:rPr b="0" lang="en-US" sz="1800" spc="-1" strike="noStrike">
                <a:latin typeface="Arial"/>
                <a:ea typeface="Arial"/>
              </a:rPr>
              <a:t>● </a:t>
            </a:r>
            <a:r>
              <a:rPr b="0" lang="en-US" sz="1800" spc="-1" strike="noStrike">
                <a:latin typeface="Arial"/>
              </a:rPr>
              <a:t>By the time of Tudor England, the druids had either disappeared or become </a:t>
            </a:r>
            <a:r>
              <a:rPr b="0" lang="en-US" sz="1800" spc="-1" strike="noStrike">
                <a:latin typeface="Arial"/>
              </a:rPr>
              <a:t>priests.</a:t>
            </a:r>
            <a:r>
              <a:rPr b="0" lang="en-US" sz="1800" spc="-1" strike="noStrike">
                <a:latin typeface="Arial"/>
              </a:rPr>
              <a:t>                   The Vetes had become magicians.  The bards kept singing through it all! </a:t>
            </a:r>
            <a:endParaRPr b="0" lang="en-US" sz="1800" spc="-1" strike="noStrike">
              <a:latin typeface="Arial"/>
            </a:endParaRPr>
          </a:p>
        </p:txBody>
      </p:sp>
    </p:spTree>
  </p:cSld>
  <mc:AlternateContent>
    <mc:Choice Requires="p14">
      <p:transition spd="slow" p14:dur="2000">
        <p14:ripple/>
      </p:transition>
    </mc:Choice>
    <mc:Fallback>
      <p:transition spd="slow">
        <p:fade/>
      </p:transition>
    </mc:Fallback>
  </mc:AlternateContent>
  <p:timing>
    <p:tnLst>
      <p:par>
        <p:cTn id="178" dur="indefinite" restart="never" nodeType="tmRoot">
          <p:childTnLst>
            <p:seq>
              <p:cTn id="179" dur="indefinite" nodeType="mainSeq">
                <p:childTnLst>
                  <p:par>
                    <p:cTn id="180" fill="hold">
                      <p:stCondLst>
                        <p:cond delay="0"/>
                      </p:stCondLst>
                      <p:childTnLst>
                        <p:par>
                          <p:cTn id="181" fill="hold">
                            <p:stCondLst>
                              <p:cond delay="0"/>
                            </p:stCondLst>
                            <p:childTnLst>
                              <p:par>
                                <p:cTn id="182" nodeType="afterEffect" fill="hold" presetClass="entr" presetID="22" presetSubtype="8">
                                  <p:stCondLst>
                                    <p:cond delay="0"/>
                                  </p:stCondLst>
                                  <p:childTnLst>
                                    <p:set>
                                      <p:cBhvr>
                                        <p:cTn id="183" dur="1" fill="hold">
                                          <p:stCondLst>
                                            <p:cond delay="0"/>
                                          </p:stCondLst>
                                        </p:cTn>
                                        <p:tgtEl>
                                          <p:spTgt spid="223"/>
                                        </p:tgtEl>
                                        <p:attrNameLst>
                                          <p:attrName>style.visibility</p:attrName>
                                        </p:attrNameLst>
                                      </p:cBhvr>
                                      <p:to>
                                        <p:strVal val="visible"/>
                                      </p:to>
                                    </p:set>
                                    <p:animEffect filter="wipe(left)" transition="in">
                                      <p:cBhvr additive="repl">
                                        <p:cTn id="184" dur="500"/>
                                        <p:tgtEl>
                                          <p:spTgt spid="223"/>
                                        </p:tgtEl>
                                      </p:cBhvr>
                                    </p:animEffect>
                                  </p:childTnLst>
                                </p:cTn>
                              </p:par>
                            </p:childTnLst>
                          </p:cTn>
                        </p:par>
                        <p:par>
                          <p:cTn id="185" fill="hold">
                            <p:stCondLst>
                              <p:cond delay="500"/>
                            </p:stCondLst>
                            <p:childTnLst>
                              <p:par>
                                <p:cTn id="186" nodeType="afterEffect" fill="hold" presetClass="entr" presetID="22" presetSubtype="8">
                                  <p:stCondLst>
                                    <p:cond delay="7000"/>
                                  </p:stCondLst>
                                  <p:childTnLst>
                                    <p:set>
                                      <p:cBhvr>
                                        <p:cTn id="187" dur="6" fill="hold">
                                          <p:stCondLst>
                                            <p:cond delay="0"/>
                                          </p:stCondLst>
                                        </p:cTn>
                                        <p:tgtEl>
                                          <p:spTgt spid="222"/>
                                        </p:tgtEl>
                                        <p:attrNameLst>
                                          <p:attrName>style.visibility</p:attrName>
                                        </p:attrNameLst>
                                      </p:cBhvr>
                                      <p:to>
                                        <p:strVal val="visible"/>
                                      </p:to>
                                    </p:set>
                                    <p:animEffect filter="wipe(left)" transition="in">
                                      <p:cBhvr additive="repl">
                                        <p:cTn id="188" dur="3000"/>
                                        <p:tgtEl>
                                          <p:spTgt spid="222"/>
                                        </p:tgtEl>
                                      </p:cBhvr>
                                    </p:animEffect>
                                  </p:childTnLst>
                                </p:cTn>
                              </p:par>
                            </p:childTnLst>
                          </p:cTn>
                        </p:par>
                      </p:childTnLst>
                    </p:cTn>
                  </p:par>
                  <p:par>
                    <p:cTn id="189" fill="hold">
                      <p:stCondLst>
                        <p:cond delay="indefinite"/>
                      </p:stCondLst>
                      <p:childTnLst>
                        <p:par>
                          <p:cTn id="190" fill="hold">
                            <p:stCondLst>
                              <p:cond delay="0"/>
                            </p:stCondLst>
                            <p:childTnLst>
                              <p:par>
                                <p:cTn id="191" nodeType="clickEffect" fill="hold" presetClass="entr" presetID="22" presetSubtype="8">
                                  <p:stCondLst>
                                    <p:cond delay="3000"/>
                                  </p:stCondLst>
                                  <p:childTnLst>
                                    <p:set>
                                      <p:cBhvr>
                                        <p:cTn id="192" dur="6" fill="hold">
                                          <p:stCondLst>
                                            <p:cond delay="0"/>
                                          </p:stCondLst>
                                        </p:cTn>
                                        <p:tgtEl>
                                          <p:spTgt spid="227"/>
                                        </p:tgtEl>
                                        <p:attrNameLst>
                                          <p:attrName>style.visibility</p:attrName>
                                        </p:attrNameLst>
                                      </p:cBhvr>
                                      <p:to>
                                        <p:strVal val="visible"/>
                                      </p:to>
                                    </p:set>
                                    <p:animEffect filter="wipe(left)" transition="in">
                                      <p:cBhvr additive="repl">
                                        <p:cTn id="193" dur="3000"/>
                                        <p:tgtEl>
                                          <p:spTgt spid="227"/>
                                        </p:tgtEl>
                                      </p:cBhvr>
                                    </p:animEffect>
                                  </p:childTnLst>
                                </p:cTn>
                              </p:par>
                            </p:childTnLst>
                          </p:cTn>
                        </p:par>
                        <p:par>
                          <p:cTn id="194" fill="hold">
                            <p:stCondLst>
                              <p:cond delay="6000"/>
                            </p:stCondLst>
                            <p:childTnLst>
                              <p:par>
                                <p:cTn id="195" nodeType="afterEffect" fill="hold" presetClass="entr" presetID="2" presetSubtype="4">
                                  <p:stCondLst>
                                    <p:cond delay="3000"/>
                                  </p:stCondLst>
                                  <p:childTnLst>
                                    <p:set>
                                      <p:cBhvr>
                                        <p:cTn id="196" dur="10" fill="hold">
                                          <p:stCondLst>
                                            <p:cond delay="0"/>
                                          </p:stCondLst>
                                        </p:cTn>
                                        <p:tgtEl>
                                          <p:spTgt spid="224"/>
                                        </p:tgtEl>
                                        <p:attrNameLst>
                                          <p:attrName>style.visibility</p:attrName>
                                        </p:attrNameLst>
                                      </p:cBhvr>
                                      <p:to>
                                        <p:strVal val="visible"/>
                                      </p:to>
                                    </p:set>
                                    <p:anim calcmode="lin" valueType="num">
                                      <p:cBhvr additive="repl">
                                        <p:cTn id="197" dur="5000" fill="hold"/>
                                        <p:tgtEl>
                                          <p:spTgt spid="224"/>
                                        </p:tgtEl>
                                        <p:attrNameLst>
                                          <p:attrName>ppt_x</p:attrName>
                                        </p:attrNameLst>
                                      </p:cBhvr>
                                      <p:tavLst>
                                        <p:tav tm="0">
                                          <p:val>
                                            <p:strVal val="#ppt_x"/>
                                          </p:val>
                                        </p:tav>
                                        <p:tav tm="100000">
                                          <p:val>
                                            <p:strVal val="#ppt_x"/>
                                          </p:val>
                                        </p:tav>
                                      </p:tavLst>
                                    </p:anim>
                                    <p:anim calcmode="lin" valueType="num">
                                      <p:cBhvr additive="repl">
                                        <p:cTn id="198" dur="5000" fill="hold"/>
                                        <p:tgtEl>
                                          <p:spTgt spid="2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TextShape 1"/>
          <p:cNvSpPr txBox="1"/>
          <p:nvPr/>
        </p:nvSpPr>
        <p:spPr>
          <a:xfrm>
            <a:off x="274320" y="805680"/>
            <a:ext cx="6126480" cy="657360"/>
          </a:xfrm>
          <a:prstGeom prst="rect">
            <a:avLst/>
          </a:prstGeom>
          <a:noFill/>
          <a:ln w="54720">
            <a:noFill/>
          </a:ln>
        </p:spPr>
        <p:txBody>
          <a:bodyPr lIns="90000" rIns="90000" tIns="45000" bIns="45000">
            <a:spAutoFit/>
          </a:bodyPr>
          <a:p>
            <a:r>
              <a:rPr b="1" lang="en-US" sz="4000" spc="-1" strike="noStrike">
                <a:latin typeface="Arial"/>
              </a:rPr>
              <a:t>The Modern Celts</a:t>
            </a:r>
            <a:endParaRPr b="0" lang="en-US" sz="4000" spc="-1" strike="noStrike">
              <a:latin typeface="Arial"/>
            </a:endParaRPr>
          </a:p>
        </p:txBody>
      </p:sp>
      <p:sp>
        <p:nvSpPr>
          <p:cNvPr id="229" name="TextShape 2"/>
          <p:cNvSpPr txBox="1"/>
          <p:nvPr/>
        </p:nvSpPr>
        <p:spPr>
          <a:xfrm>
            <a:off x="1828800" y="1828800"/>
            <a:ext cx="3749040" cy="486720"/>
          </a:xfrm>
          <a:prstGeom prst="rect">
            <a:avLst/>
          </a:prstGeom>
          <a:noFill/>
          <a:ln w="54720">
            <a:noFill/>
          </a:ln>
        </p:spPr>
        <p:txBody>
          <a:bodyPr lIns="90000" rIns="90000" tIns="45000" bIns="45000">
            <a:spAutoFit/>
          </a:bodyPr>
          <a:p>
            <a:r>
              <a:rPr b="1" lang="en-US" sz="2800" spc="-1" strike="noStrike">
                <a:latin typeface="Arial"/>
              </a:rPr>
              <a:t>Survival or Revival?</a:t>
            </a:r>
            <a:endParaRPr b="0" lang="en-US" sz="2800" spc="-1" strike="noStrike">
              <a:latin typeface="Arial"/>
            </a:endParaRPr>
          </a:p>
        </p:txBody>
      </p:sp>
      <p:pic>
        <p:nvPicPr>
          <p:cNvPr id="230" name="" descr=""/>
          <p:cNvPicPr/>
          <p:nvPr/>
        </p:nvPicPr>
        <p:blipFill>
          <a:blip r:embed="rId1"/>
          <a:stretch/>
        </p:blipFill>
        <p:spPr>
          <a:xfrm>
            <a:off x="6821280" y="1645920"/>
            <a:ext cx="3054240" cy="5212080"/>
          </a:xfrm>
          <a:prstGeom prst="rect">
            <a:avLst/>
          </a:prstGeom>
          <a:ln w="54720">
            <a:noFill/>
          </a:ln>
        </p:spPr>
      </p:pic>
      <p:sp>
        <p:nvSpPr>
          <p:cNvPr id="231" name="TextShape 3"/>
          <p:cNvSpPr txBox="1"/>
          <p:nvPr/>
        </p:nvSpPr>
        <p:spPr>
          <a:xfrm>
            <a:off x="274320" y="3291840"/>
            <a:ext cx="6400800" cy="1188720"/>
          </a:xfrm>
          <a:prstGeom prst="rect">
            <a:avLst/>
          </a:prstGeom>
          <a:noFill/>
          <a:ln w="54720">
            <a:noFill/>
          </a:ln>
        </p:spPr>
        <p:txBody>
          <a:bodyPr lIns="90000" rIns="90000" tIns="45000" bIns="45000">
            <a:spAutoFit/>
          </a:bodyPr>
          <a:p>
            <a:r>
              <a:rPr b="1" lang="en-US" sz="2200" spc="-1" strike="noStrike">
                <a:latin typeface="Arial"/>
              </a:rPr>
              <a:t>Edward Lhyud</a:t>
            </a:r>
            <a:r>
              <a:rPr b="0" lang="en-US" sz="2200" spc="-1" strike="noStrike">
                <a:latin typeface="Arial"/>
              </a:rPr>
              <a:t>  </a:t>
            </a:r>
            <a:r>
              <a:rPr b="0" lang="en-US" sz="1300" spc="-1" strike="noStrike">
                <a:latin typeface="Arial"/>
              </a:rPr>
              <a:t>(Llwyd in Modern Welsh)</a:t>
            </a:r>
            <a:endParaRPr b="0" lang="en-US" sz="1300" spc="-1" strike="noStrike">
              <a:latin typeface="Arial"/>
            </a:endParaRPr>
          </a:p>
          <a:p>
            <a:r>
              <a:rPr b="0" lang="en-US" sz="2400" spc="-1" strike="noStrike">
                <a:latin typeface="Arial"/>
              </a:rPr>
              <a:t>1660 – 1709 Welsh naturalist, botanist, linguist, geographer and antiquary</a:t>
            </a:r>
            <a:endParaRPr b="0" lang="en-US" sz="2400" spc="-1" strike="noStrike">
              <a:latin typeface="Arial"/>
            </a:endParaRPr>
          </a:p>
        </p:txBody>
      </p:sp>
      <p:sp>
        <p:nvSpPr>
          <p:cNvPr id="232" name="TextShape 4"/>
          <p:cNvSpPr txBox="1"/>
          <p:nvPr/>
        </p:nvSpPr>
        <p:spPr>
          <a:xfrm>
            <a:off x="365760" y="5432760"/>
            <a:ext cx="6400800" cy="770040"/>
          </a:xfrm>
          <a:prstGeom prst="rect">
            <a:avLst/>
          </a:prstGeom>
          <a:noFill/>
          <a:ln w="54720">
            <a:noFill/>
          </a:ln>
        </p:spPr>
        <p:txBody>
          <a:bodyPr lIns="90000" rIns="90000" tIns="45000" bIns="45000">
            <a:spAutoFit/>
          </a:bodyPr>
          <a:p>
            <a:pPr algn="ctr"/>
            <a:r>
              <a:rPr b="1" lang="en-US" sz="2400" spc="-1" strike="noStrike">
                <a:latin typeface="Arial"/>
              </a:rPr>
              <a:t>Lhyud's</a:t>
            </a:r>
            <a:r>
              <a:rPr b="1" lang="en-US" sz="2400" spc="-1" strike="noStrike">
                <a:latin typeface="Arial"/>
              </a:rPr>
              <a:t> work is the basis of the modern concept of the Celts</a:t>
            </a:r>
            <a:endParaRPr b="0" lang="en-US" sz="2400" spc="-1" strike="noStrike">
              <a:latin typeface="Arial"/>
            </a:endParaRPr>
          </a:p>
        </p:txBody>
      </p:sp>
      <p:pic>
        <p:nvPicPr>
          <p:cNvPr id="233" name="" descr=""/>
          <p:cNvPicPr/>
          <p:nvPr/>
        </p:nvPicPr>
        <p:blipFill>
          <a:blip r:embed="rId2"/>
          <a:stretch/>
        </p:blipFill>
        <p:spPr>
          <a:xfrm>
            <a:off x="8370720" y="0"/>
            <a:ext cx="1709640" cy="1188720"/>
          </a:xfrm>
          <a:prstGeom prst="rect">
            <a:avLst/>
          </a:prstGeom>
          <a:ln w="54720">
            <a:noFill/>
          </a:ln>
        </p:spPr>
      </p:pic>
    </p:spTree>
  </p:cSld>
  <mc:AlternateContent>
    <mc:Choice Requires="p14">
      <p:transition spd="slow" p14:dur="2000">
        <p14:ripple/>
      </p:transition>
    </mc:Choice>
    <mc:Fallback>
      <p:transition spd="slow">
        <p:fade/>
      </p:transition>
    </mc:Fallback>
  </mc:AlternateContent>
  <p:timing>
    <p:tnLst>
      <p:par>
        <p:cTn id="199" dur="indefinite" restart="never" nodeType="tmRoot">
          <p:childTnLst>
            <p:seq>
              <p:cTn id="200" dur="indefinite" nodeType="mainSeq">
                <p:childTnLst>
                  <p:par>
                    <p:cTn id="201" fill="hold">
                      <p:stCondLst>
                        <p:cond delay="0"/>
                      </p:stCondLst>
                      <p:childTnLst>
                        <p:par>
                          <p:cTn id="202" fill="hold">
                            <p:stCondLst>
                              <p:cond delay="0"/>
                            </p:stCondLst>
                            <p:childTnLst>
                              <p:par>
                                <p:cTn id="203" nodeType="afterEffect" fill="hold" presetClass="entr" presetID="53">
                                  <p:stCondLst>
                                    <p:cond delay="3000"/>
                                  </p:stCondLst>
                                  <p:childTnLst>
                                    <p:set>
                                      <p:cBhvr>
                                        <p:cTn id="204" dur="10" fill="hold">
                                          <p:stCondLst>
                                            <p:cond delay="0"/>
                                          </p:stCondLst>
                                        </p:cTn>
                                        <p:tgtEl>
                                          <p:spTgt spid="231"/>
                                        </p:tgtEl>
                                        <p:attrNameLst>
                                          <p:attrName>style.visibility</p:attrName>
                                        </p:attrNameLst>
                                      </p:cBhvr>
                                      <p:to>
                                        <p:strVal val="visible"/>
                                      </p:to>
                                    </p:set>
                                    <p:anim calcmode="lin" valueType="num">
                                      <p:cBhvr additive="repl">
                                        <p:cTn id="205" dur="5000" fill="hold"/>
                                        <p:tgtEl>
                                          <p:spTgt spid="231"/>
                                        </p:tgtEl>
                                        <p:attrNameLst>
                                          <p:attrName>ppt_w</p:attrName>
                                        </p:attrNameLst>
                                      </p:cBhvr>
                                      <p:tavLst>
                                        <p:tav tm="0">
                                          <p:val>
                                            <p:strVal val="0"/>
                                          </p:val>
                                        </p:tav>
                                        <p:tav tm="100000">
                                          <p:val>
                                            <p:strVal val="#ppt_w"/>
                                          </p:val>
                                        </p:tav>
                                      </p:tavLst>
                                    </p:anim>
                                    <p:anim calcmode="lin" valueType="num">
                                      <p:cBhvr additive="repl">
                                        <p:cTn id="206" dur="5000" fill="hold"/>
                                        <p:tgtEl>
                                          <p:spTgt spid="231"/>
                                        </p:tgtEl>
                                        <p:attrNameLst>
                                          <p:attrName>ppt_h</p:attrName>
                                        </p:attrNameLst>
                                      </p:cBhvr>
                                      <p:tavLst>
                                        <p:tav tm="0">
                                          <p:val>
                                            <p:strVal val="0"/>
                                          </p:val>
                                        </p:tav>
                                        <p:tav tm="100000">
                                          <p:val>
                                            <p:strVal val="#ppt_h"/>
                                          </p:val>
                                        </p:tav>
                                      </p:tavLst>
                                    </p:anim>
                                    <p:animEffect filter="fade" transition="in">
                                      <p:cBhvr additive="repl">
                                        <p:cTn id="207" dur="5000"/>
                                        <p:tgtEl>
                                          <p:spTgt spid="231"/>
                                        </p:tgtEl>
                                      </p:cBhvr>
                                    </p:animEffect>
                                  </p:childTnLst>
                                </p:cTn>
                              </p:par>
                            </p:childTnLst>
                          </p:cTn>
                        </p:par>
                        <p:par>
                          <p:cTn id="208" fill="hold">
                            <p:stCondLst>
                              <p:cond delay="8000"/>
                            </p:stCondLst>
                            <p:childTnLst>
                              <p:par>
                                <p:cTn id="209" nodeType="afterEffect" fill="hold" presetClass="entr" presetID="2" presetSubtype="4">
                                  <p:stCondLst>
                                    <p:cond delay="0"/>
                                  </p:stCondLst>
                                  <p:childTnLst>
                                    <p:set>
                                      <p:cBhvr>
                                        <p:cTn id="210" dur="10" fill="hold">
                                          <p:stCondLst>
                                            <p:cond delay="0"/>
                                          </p:stCondLst>
                                        </p:cTn>
                                        <p:tgtEl>
                                          <p:spTgt spid="232"/>
                                        </p:tgtEl>
                                        <p:attrNameLst>
                                          <p:attrName>style.visibility</p:attrName>
                                        </p:attrNameLst>
                                      </p:cBhvr>
                                      <p:to>
                                        <p:strVal val="visible"/>
                                      </p:to>
                                    </p:set>
                                    <p:anim calcmode="lin" valueType="num">
                                      <p:cBhvr additive="repl">
                                        <p:cTn id="211" dur="5000" fill="hold"/>
                                        <p:tgtEl>
                                          <p:spTgt spid="232"/>
                                        </p:tgtEl>
                                        <p:attrNameLst>
                                          <p:attrName>ppt_x</p:attrName>
                                        </p:attrNameLst>
                                      </p:cBhvr>
                                      <p:tavLst>
                                        <p:tav tm="0">
                                          <p:val>
                                            <p:strVal val="#ppt_x"/>
                                          </p:val>
                                        </p:tav>
                                        <p:tav tm="100000">
                                          <p:val>
                                            <p:strVal val="#ppt_x"/>
                                          </p:val>
                                        </p:tav>
                                      </p:tavLst>
                                    </p:anim>
                                    <p:anim calcmode="lin" valueType="num">
                                      <p:cBhvr additive="repl">
                                        <p:cTn id="212" dur="5000" fill="hold"/>
                                        <p:tgtEl>
                                          <p:spTgt spid="2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1299</TotalTime>
  <Application>LibreOffice/6.2.5.2$Windows_X86_64 LibreOffice_project/1ec314fa52f458adc18c4f025c545a4e8b22c159</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2019-07-18T10:16:48Z</dcterms:created>
  <dc:creator/>
  <dc:description>Those creative commons textures have been used:
http://www.flickr.com/photos/kellyloveswhales/3505365913/ by 'Kelly Loves Whales'
http://www.flickr.com/photos/digitalyardsale/4806075532/in/photostream/ by Nick Merritt
License: https://creativecommons.org/licenses/by-sa/3.0/</dc:description>
  <dc:language>en-US</dc:language>
  <cp:lastModifiedBy/>
  <dcterms:modified xsi:type="dcterms:W3CDTF">2019-08-01T13:21:04Z</dcterms:modified>
  <cp:revision>139</cp:revision>
  <dc:subject/>
  <dc:title>Vintage</dc:title>
</cp:coreProperties>
</file>